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89" r:id="rId2"/>
    <p:sldId id="525" r:id="rId3"/>
    <p:sldId id="504" r:id="rId4"/>
    <p:sldId id="535" r:id="rId5"/>
    <p:sldId id="536" r:id="rId6"/>
    <p:sldId id="502" r:id="rId7"/>
    <p:sldId id="537" r:id="rId8"/>
    <p:sldId id="538" r:id="rId9"/>
    <p:sldId id="551" r:id="rId10"/>
    <p:sldId id="539" r:id="rId11"/>
    <p:sldId id="541" r:id="rId12"/>
    <p:sldId id="288" r:id="rId13"/>
    <p:sldId id="328" r:id="rId14"/>
    <p:sldId id="547" r:id="rId15"/>
    <p:sldId id="548" r:id="rId16"/>
    <p:sldId id="540" r:id="rId17"/>
    <p:sldId id="542" r:id="rId18"/>
    <p:sldId id="473" r:id="rId19"/>
    <p:sldId id="553" r:id="rId20"/>
    <p:sldId id="332" r:id="rId21"/>
    <p:sldId id="526" r:id="rId22"/>
    <p:sldId id="480" r:id="rId23"/>
    <p:sldId id="481" r:id="rId24"/>
    <p:sldId id="482" r:id="rId25"/>
    <p:sldId id="487" r:id="rId26"/>
    <p:sldId id="431" r:id="rId27"/>
    <p:sldId id="464" r:id="rId28"/>
    <p:sldId id="447" r:id="rId29"/>
    <p:sldId id="479" r:id="rId30"/>
    <p:sldId id="438" r:id="rId31"/>
    <p:sldId id="488" r:id="rId32"/>
    <p:sldId id="523" r:id="rId33"/>
    <p:sldId id="530" r:id="rId34"/>
    <p:sldId id="531" r:id="rId35"/>
    <p:sldId id="444" r:id="rId36"/>
    <p:sldId id="445" r:id="rId37"/>
    <p:sldId id="432" r:id="rId38"/>
    <p:sldId id="489" r:id="rId39"/>
    <p:sldId id="434" r:id="rId40"/>
    <p:sldId id="493" r:id="rId41"/>
    <p:sldId id="465" r:id="rId42"/>
    <p:sldId id="466" r:id="rId43"/>
    <p:sldId id="468" r:id="rId44"/>
    <p:sldId id="400" r:id="rId45"/>
    <p:sldId id="484" r:id="rId46"/>
    <p:sldId id="485" r:id="rId47"/>
    <p:sldId id="486" r:id="rId48"/>
    <p:sldId id="549" r:id="rId49"/>
    <p:sldId id="401" r:id="rId50"/>
    <p:sldId id="494" r:id="rId51"/>
    <p:sldId id="469" r:id="rId52"/>
    <p:sldId id="495" r:id="rId53"/>
    <p:sldId id="483" r:id="rId54"/>
    <p:sldId id="505" r:id="rId55"/>
    <p:sldId id="506" r:id="rId56"/>
    <p:sldId id="550" r:id="rId57"/>
    <p:sldId id="507" r:id="rId58"/>
    <p:sldId id="508" r:id="rId59"/>
    <p:sldId id="518" r:id="rId60"/>
    <p:sldId id="524" r:id="rId61"/>
    <p:sldId id="519" r:id="rId62"/>
    <p:sldId id="512" r:id="rId63"/>
    <p:sldId id="514" r:id="rId64"/>
    <p:sldId id="522" r:id="rId65"/>
    <p:sldId id="509" r:id="rId66"/>
    <p:sldId id="517" r:id="rId67"/>
    <p:sldId id="510" r:id="rId68"/>
    <p:sldId id="532" r:id="rId69"/>
    <p:sldId id="533" r:id="rId70"/>
    <p:sldId id="534" r:id="rId71"/>
    <p:sldId id="513" r:id="rId72"/>
    <p:sldId id="521" r:id="rId73"/>
    <p:sldId id="516" r:id="rId74"/>
    <p:sldId id="527" r:id="rId7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C0658"/>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92950" autoAdjust="0"/>
  </p:normalViewPr>
  <p:slideViewPr>
    <p:cSldViewPr>
      <p:cViewPr varScale="1">
        <p:scale>
          <a:sx n="100" d="100"/>
          <a:sy n="100" d="100"/>
        </p:scale>
        <p:origin x="162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F1C6ED2-86E3-48AE-8CEA-CA84B8173F31}" type="datetimeFigureOut">
              <a:rPr lang="en-US" smtClean="0"/>
              <a:pPr/>
              <a:t>11/22/2021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8F71BBE-345C-45A5-98C3-FA5D69083902}" type="slidenum">
              <a:rPr lang="en-US" smtClean="0"/>
              <a:pPr/>
              <a:t>‹#›</a:t>
            </a:fld>
            <a:endParaRPr lang="en-US" dirty="0"/>
          </a:p>
        </p:txBody>
      </p:sp>
    </p:spTree>
    <p:extLst>
      <p:ext uri="{BB962C8B-B14F-4D97-AF65-F5344CB8AC3E}">
        <p14:creationId xmlns:p14="http://schemas.microsoft.com/office/powerpoint/2010/main" val="260767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espn.co.uk/football/sport/story/200572.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ytimes.com/2018/09/20/sports/soccer/packing-statistic-toni-kroo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portico.com/leagues/soccer/2021/barnsley-premier-league-promotion-1234628851/"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beinsports.com/us/laliga/video/messi-gives-barcelona-late-lead-over-atletico/1359444"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whoscored.com/Matches/1485299/Live/England-Premier-League-2020-2021-Liverpool-Leicester"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www.whoscored.com/Matches/1492008/MatchReport/Spain-LaLiga-2020-2021-Atletico-Madrid-Barcelona" TargetMode="External"/><Relationship Id="rId4" Type="http://schemas.openxmlformats.org/officeDocument/2006/relationships/hyperlink" Target="https://www.whoscored.com/Matches/1513216/Preview/USA-Major-League-Soccer-2020-Minnesota-United-Colorado-Rapid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ytimes.com/interactive/2019/02/20/sports/baseball/free-agent-big-contract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a7IMPsyQg6k"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WKPSulCcW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https://sterlingmets.wd5.myworkdayjobs.com/Mets</a:t>
            </a:r>
          </a:p>
        </p:txBody>
      </p:sp>
      <p:sp>
        <p:nvSpPr>
          <p:cNvPr id="4" name="Slide Number Placeholder 3"/>
          <p:cNvSpPr>
            <a:spLocks noGrp="1"/>
          </p:cNvSpPr>
          <p:nvPr>
            <p:ph type="sldNum" sz="quarter" idx="5"/>
          </p:nvPr>
        </p:nvSpPr>
        <p:spPr/>
        <p:txBody>
          <a:bodyPr/>
          <a:lstStyle/>
          <a:p>
            <a:fld id="{38F71BBE-345C-45A5-98C3-FA5D69083902}" type="slidenum">
              <a:rPr lang="en-US" smtClean="0"/>
              <a:pPr/>
              <a:t>3</a:t>
            </a:fld>
            <a:endParaRPr lang="en-US" dirty="0"/>
          </a:p>
        </p:txBody>
      </p:sp>
    </p:spTree>
    <p:extLst>
      <p:ext uri="{BB962C8B-B14F-4D97-AF65-F5344CB8AC3E}">
        <p14:creationId xmlns:p14="http://schemas.microsoft.com/office/powerpoint/2010/main" val="290339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https://public.tableau.com/profile/fennsk#!/vizhome/MLS2019GoalScoringOpportunities_15890942796780/Profilingdirectscoringcontributors</a:t>
            </a:r>
          </a:p>
        </p:txBody>
      </p:sp>
      <p:sp>
        <p:nvSpPr>
          <p:cNvPr id="4" name="Slide Number Placeholder 3"/>
          <p:cNvSpPr>
            <a:spLocks noGrp="1"/>
          </p:cNvSpPr>
          <p:nvPr>
            <p:ph type="sldNum" sz="quarter" idx="5"/>
          </p:nvPr>
        </p:nvSpPr>
        <p:spPr/>
        <p:txBody>
          <a:bodyPr/>
          <a:lstStyle/>
          <a:p>
            <a:fld id="{38F71BBE-345C-45A5-98C3-FA5D69083902}" type="slidenum">
              <a:rPr lang="en-US" smtClean="0"/>
              <a:pPr/>
              <a:t>34</a:t>
            </a:fld>
            <a:endParaRPr lang="en-US" dirty="0"/>
          </a:p>
        </p:txBody>
      </p:sp>
    </p:spTree>
    <p:extLst>
      <p:ext uri="{BB962C8B-B14F-4D97-AF65-F5344CB8AC3E}">
        <p14:creationId xmlns:p14="http://schemas.microsoft.com/office/powerpoint/2010/main" val="3513439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http://www.nytimes.com/2016/06/14/sports/soccer/euro-2016-player-ratings.html?_r=0</a:t>
            </a:r>
          </a:p>
          <a:p>
            <a:r>
              <a:rPr lang="en-US" sz="1200" b="0" i="0" kern="1200" dirty="0">
                <a:solidFill>
                  <a:schemeClr val="tx1"/>
                </a:solidFill>
                <a:latin typeface="+mn-lt"/>
                <a:ea typeface="+mn-ea"/>
                <a:cs typeface="+mn-cs"/>
              </a:rPr>
              <a:t>In general, perfect 10s are rare (as are zeros). Duluc said, somewhat proudly, that 10 players received a 1 during the recently completed French league season, and that he had handed out three of them. Rodríguez said the last perfect score he gave was to Barcelona’s Lionel Messi when he </a:t>
            </a:r>
            <a:r>
              <a:rPr lang="en-US" sz="1200" b="0" i="0" u="sng" kern="1200" dirty="0">
                <a:solidFill>
                  <a:schemeClr val="tx1"/>
                </a:solidFill>
                <a:latin typeface="+mn-lt"/>
                <a:ea typeface="+mn-ea"/>
                <a:cs typeface="+mn-cs"/>
                <a:hlinkClick r:id="rId3"/>
              </a:rPr>
              <a:t>scored four goals against Arsenal in the 2013 Champions League</a:t>
            </a:r>
            <a:r>
              <a:rPr lang="en-US" sz="1200" b="0" i="0" kern="1200" dirty="0">
                <a:solidFill>
                  <a:schemeClr val="tx1"/>
                </a:solidFill>
                <a:latin typeface="+mn-lt"/>
                <a:ea typeface="+mn-ea"/>
                <a:cs typeface="+mn-cs"/>
              </a:rPr>
              <a:t>, and Duluc added that he believed that game was the last time any player received a 10 in L’Equipe as well.</a:t>
            </a:r>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35</a:t>
            </a:fld>
            <a:endParaRPr lang="en-US" dirty="0"/>
          </a:p>
        </p:txBody>
      </p:sp>
    </p:spTree>
    <p:extLst>
      <p:ext uri="{BB962C8B-B14F-4D97-AF65-F5344CB8AC3E}">
        <p14:creationId xmlns:p14="http://schemas.microsoft.com/office/powerpoint/2010/main" val="123012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http://www.mlssoccer.com/post/2016/11/16/usmnt-ratings-how-low-can-us-go-vs-costa-rica-quite-low-indeed</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36</a:t>
            </a:fld>
            <a:endParaRPr lang="en-US" dirty="0"/>
          </a:p>
        </p:txBody>
      </p:sp>
    </p:spTree>
    <p:extLst>
      <p:ext uri="{BB962C8B-B14F-4D97-AF65-F5344CB8AC3E}">
        <p14:creationId xmlns:p14="http://schemas.microsoft.com/office/powerpoint/2010/main" val="2377985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http://www.mlssoccer.com/audi/faq</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37</a:t>
            </a:fld>
            <a:endParaRPr lang="en-US" dirty="0"/>
          </a:p>
        </p:txBody>
      </p:sp>
    </p:spTree>
    <p:extLst>
      <p:ext uri="{BB962C8B-B14F-4D97-AF65-F5344CB8AC3E}">
        <p14:creationId xmlns:p14="http://schemas.microsoft.com/office/powerpoint/2010/main" val="83654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http://www.mlssoccer.com/audi/scoring/forward</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38</a:t>
            </a:fld>
            <a:endParaRPr lang="en-US" dirty="0"/>
          </a:p>
        </p:txBody>
      </p:sp>
    </p:spTree>
    <p:extLst>
      <p:ext uri="{BB962C8B-B14F-4D97-AF65-F5344CB8AC3E}">
        <p14:creationId xmlns:p14="http://schemas.microsoft.com/office/powerpoint/2010/main" val="58168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http://www.mlssoccer.com/audi/audi-player-index-award</a:t>
            </a:r>
          </a:p>
          <a:p>
            <a:r>
              <a:rPr lang="en-US" dirty="0"/>
              <a:t>mU</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39</a:t>
            </a:fld>
            <a:endParaRPr lang="en-US" dirty="0"/>
          </a:p>
        </p:txBody>
      </p:sp>
    </p:spTree>
    <p:extLst>
      <p:ext uri="{BB962C8B-B14F-4D97-AF65-F5344CB8AC3E}">
        <p14:creationId xmlns:p14="http://schemas.microsoft.com/office/powerpoint/2010/main" val="2907688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https://www.sbnation.com/soccer/2014/3/7/5481326/mls-advanced-statistics#glossary</a:t>
            </a:r>
          </a:p>
          <a:p>
            <a:r>
              <a:rPr lang="en-US" dirty="0"/>
              <a:t>https://cartilagefreecaptain.sbnation.com/2014/2/12/5404348/english-premier-league-shot-statistics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40</a:t>
            </a:fld>
            <a:endParaRPr lang="en-US" dirty="0"/>
          </a:p>
        </p:txBody>
      </p:sp>
    </p:spTree>
    <p:extLst>
      <p:ext uri="{BB962C8B-B14F-4D97-AF65-F5344CB8AC3E}">
        <p14:creationId xmlns:p14="http://schemas.microsoft.com/office/powerpoint/2010/main" val="85322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https://www.sbnation.com/soccer/2014/3/7/5481326/mls-advanced-statistics#glossary</a:t>
            </a:r>
          </a:p>
          <a:p>
            <a:r>
              <a:rPr lang="en-US" dirty="0"/>
              <a:t>https://cartilagefreecaptain.sbnation.com/2014/2/12/5404348/english-premier-league-shot-statistics</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41</a:t>
            </a:fld>
            <a:endParaRPr lang="en-US" dirty="0"/>
          </a:p>
        </p:txBody>
      </p:sp>
    </p:spTree>
    <p:extLst>
      <p:ext uri="{BB962C8B-B14F-4D97-AF65-F5344CB8AC3E}">
        <p14:creationId xmlns:p14="http://schemas.microsoft.com/office/powerpoint/2010/main" val="197712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https://www.sbnation.com/soccer/2014/3/7/5481326/mls-advanced-statistics#glossary</a:t>
            </a:r>
          </a:p>
          <a:p>
            <a:r>
              <a:rPr lang="en-US" dirty="0"/>
              <a:t>https://cartilagefreecaptain.sbnation.com/2014/2/12/5404348/english-premier-league-shot-statistics</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42</a:t>
            </a:fld>
            <a:endParaRPr lang="en-US" dirty="0"/>
          </a:p>
        </p:txBody>
      </p:sp>
    </p:spTree>
    <p:extLst>
      <p:ext uri="{BB962C8B-B14F-4D97-AF65-F5344CB8AC3E}">
        <p14:creationId xmlns:p14="http://schemas.microsoft.com/office/powerpoint/2010/main" val="198804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https://www.sbnation.com/soccer/2014/3/7/5481326/mls-advanced-statistics#glossary</a:t>
            </a:r>
          </a:p>
          <a:p>
            <a:r>
              <a:rPr lang="en-US" dirty="0"/>
              <a:t>https://cartilagefreecaptain.sbnation.com/2014/2/12/5404348/english-premier-league-shot-statistics</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43</a:t>
            </a:fld>
            <a:endParaRPr lang="en-US" dirty="0"/>
          </a:p>
        </p:txBody>
      </p:sp>
    </p:spTree>
    <p:extLst>
      <p:ext uri="{BB962C8B-B14F-4D97-AF65-F5344CB8AC3E}">
        <p14:creationId xmlns:p14="http://schemas.microsoft.com/office/powerpoint/2010/main" val="132549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https://www.washingtonpost.com/sports/2021/11/19/washington-football-team-jason-wright-attendance-culture/</a:t>
            </a:r>
          </a:p>
        </p:txBody>
      </p:sp>
      <p:sp>
        <p:nvSpPr>
          <p:cNvPr id="4" name="Slide Number Placeholder 3"/>
          <p:cNvSpPr>
            <a:spLocks noGrp="1"/>
          </p:cNvSpPr>
          <p:nvPr>
            <p:ph type="sldNum" sz="quarter" idx="5"/>
          </p:nvPr>
        </p:nvSpPr>
        <p:spPr/>
        <p:txBody>
          <a:bodyPr/>
          <a:lstStyle/>
          <a:p>
            <a:fld id="{38F71BBE-345C-45A5-98C3-FA5D69083902}" type="slidenum">
              <a:rPr lang="en-US" smtClean="0"/>
              <a:pPr/>
              <a:t>5</a:t>
            </a:fld>
            <a:endParaRPr lang="en-US" dirty="0"/>
          </a:p>
        </p:txBody>
      </p:sp>
    </p:spTree>
    <p:extLst>
      <p:ext uri="{BB962C8B-B14F-4D97-AF65-F5344CB8AC3E}">
        <p14:creationId xmlns:p14="http://schemas.microsoft.com/office/powerpoint/2010/main" val="5398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http://statsbomb.com/2014/07/defensive-metrics-measuring-the-intensity-of-a-high-press/</a:t>
            </a:r>
          </a:p>
          <a:p>
            <a:r>
              <a:rPr lang="en-US" dirty="0"/>
              <a:t>http://www.optasportspro.com/en/about/optapro-blog/posts/2016/blog-how-we-measure-pressure/</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44</a:t>
            </a:fld>
            <a:endParaRPr lang="en-US" dirty="0"/>
          </a:p>
        </p:txBody>
      </p:sp>
    </p:spTree>
    <p:extLst>
      <p:ext uri="{BB962C8B-B14F-4D97-AF65-F5344CB8AC3E}">
        <p14:creationId xmlns:p14="http://schemas.microsoft.com/office/powerpoint/2010/main" val="80596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https://www.nytimes.com/2018/09/20/sports/soccer/packing-statistic-toni-kroos.html</a:t>
            </a:r>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45</a:t>
            </a:fld>
            <a:endParaRPr lang="en-US" dirty="0"/>
          </a:p>
        </p:txBody>
      </p:sp>
    </p:spTree>
    <p:extLst>
      <p:ext uri="{BB962C8B-B14F-4D97-AF65-F5344CB8AC3E}">
        <p14:creationId xmlns:p14="http://schemas.microsoft.com/office/powerpoint/2010/main" val="1177995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https://twitter.com/impect_official?lang=en</a:t>
            </a:r>
          </a:p>
        </p:txBody>
      </p:sp>
      <p:sp>
        <p:nvSpPr>
          <p:cNvPr id="4" name="Slide Number Placeholder 3"/>
          <p:cNvSpPr>
            <a:spLocks noGrp="1"/>
          </p:cNvSpPr>
          <p:nvPr>
            <p:ph type="sldNum" sz="quarter" idx="5"/>
          </p:nvPr>
        </p:nvSpPr>
        <p:spPr/>
        <p:txBody>
          <a:bodyPr/>
          <a:lstStyle/>
          <a:p>
            <a:fld id="{E71D9AD1-80D3-4A7D-A249-E3C92719D33B}" type="slidenum">
              <a:rPr lang="en-US" smtClean="0"/>
              <a:pPr/>
              <a:t>46</a:t>
            </a:fld>
            <a:endParaRPr lang="en-US" dirty="0"/>
          </a:p>
        </p:txBody>
      </p:sp>
    </p:spTree>
    <p:extLst>
      <p:ext uri="{BB962C8B-B14F-4D97-AF65-F5344CB8AC3E}">
        <p14:creationId xmlns:p14="http://schemas.microsoft.com/office/powerpoint/2010/main" val="1249305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https://twitter.com/impect_official?lang=en</a:t>
            </a:r>
          </a:p>
        </p:txBody>
      </p:sp>
      <p:sp>
        <p:nvSpPr>
          <p:cNvPr id="4" name="Slide Number Placeholder 3"/>
          <p:cNvSpPr>
            <a:spLocks noGrp="1"/>
          </p:cNvSpPr>
          <p:nvPr>
            <p:ph type="sldNum" sz="quarter" idx="5"/>
          </p:nvPr>
        </p:nvSpPr>
        <p:spPr/>
        <p:txBody>
          <a:bodyPr/>
          <a:lstStyle/>
          <a:p>
            <a:fld id="{E71D9AD1-80D3-4A7D-A249-E3C92719D33B}" type="slidenum">
              <a:rPr lang="en-US" smtClean="0"/>
              <a:pPr/>
              <a:t>47</a:t>
            </a:fld>
            <a:endParaRPr lang="en-US" dirty="0"/>
          </a:p>
        </p:txBody>
      </p:sp>
    </p:spTree>
    <p:extLst>
      <p:ext uri="{BB962C8B-B14F-4D97-AF65-F5344CB8AC3E}">
        <p14:creationId xmlns:p14="http://schemas.microsoft.com/office/powerpoint/2010/main" val="429260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Barnsley FC – 2</a:t>
            </a:r>
            <a:r>
              <a:rPr lang="en-US" baseline="30000" dirty="0"/>
              <a:t>nd</a:t>
            </a:r>
            <a:r>
              <a:rPr lang="en-US" dirty="0"/>
              <a:t> lowest payroll in Championship in 2020-21. Imported Daryl Dike from Orlando City SC to try and make the playoffs. Missed by 2 pts.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800" dirty="0">
                <a:solidFill>
                  <a:srgbClr val="000000"/>
                </a:solidFill>
                <a:effectLst/>
                <a:latin typeface="Arial Black" panose="020B0A04020102020204" pitchFamily="34" charset="0"/>
                <a:ea typeface="Times New Roman" panose="02020603050405020304" pitchFamily="18" charset="0"/>
                <a:cs typeface="Times New Roman" panose="02020603050405020304" pitchFamily="18" charset="0"/>
                <a:hlinkClick r:id="rId3"/>
              </a:rPr>
              <a:t>https://www.sportico.com/leagues/soccer/2021/barnsley-premier-league-promotion-1234628851/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48</a:t>
            </a:fld>
            <a:endParaRPr lang="en-US" dirty="0"/>
          </a:p>
        </p:txBody>
      </p:sp>
    </p:spTree>
    <p:extLst>
      <p:ext uri="{BB962C8B-B14F-4D97-AF65-F5344CB8AC3E}">
        <p14:creationId xmlns:p14="http://schemas.microsoft.com/office/powerpoint/2010/main" val="49416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https://www.youtube.com/watch?v=RV9Mo-2POWo</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49</a:t>
            </a:fld>
            <a:endParaRPr lang="en-US" dirty="0"/>
          </a:p>
        </p:txBody>
      </p:sp>
    </p:spTree>
    <p:extLst>
      <p:ext uri="{BB962C8B-B14F-4D97-AF65-F5344CB8AC3E}">
        <p14:creationId xmlns:p14="http://schemas.microsoft.com/office/powerpoint/2010/main" val="3607256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https://www.whoscored.com/Matches/1190315/Live/England-Premier-League-2017-2018-Arsenal-Manchester-United</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50</a:t>
            </a:fld>
            <a:endParaRPr lang="en-US" dirty="0"/>
          </a:p>
        </p:txBody>
      </p:sp>
    </p:spTree>
    <p:extLst>
      <p:ext uri="{BB962C8B-B14F-4D97-AF65-F5344CB8AC3E}">
        <p14:creationId xmlns:p14="http://schemas.microsoft.com/office/powerpoint/2010/main" val="3719222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https://www.whoscored.com/Matches/1485307/Live/England-Premier-League-2020-2021-Tottenham-Manchester-City</a:t>
            </a:r>
          </a:p>
          <a:p>
            <a:r>
              <a:rPr lang="en-US" dirty="0"/>
              <a:t>Match Center</a:t>
            </a:r>
            <a:r>
              <a:rPr lang="en-US" baseline="0" dirty="0"/>
              <a:t> – show heat maps, Arsenal midfielders.</a:t>
            </a:r>
          </a:p>
          <a:p>
            <a:r>
              <a:rPr lang="en-US" baseline="0" dirty="0"/>
              <a:t>Match Report – Situational Report (Attempt Types, Pass Types)</a:t>
            </a:r>
          </a:p>
          <a:p>
            <a:r>
              <a:rPr lang="en-US" baseline="0" dirty="0"/>
              <a:t>Positional Report – Shot Zones (ties back to earlier stats)</a:t>
            </a:r>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51</a:t>
            </a:fld>
            <a:endParaRPr lang="en-US" dirty="0"/>
          </a:p>
        </p:txBody>
      </p:sp>
    </p:spTree>
    <p:extLst>
      <p:ext uri="{BB962C8B-B14F-4D97-AF65-F5344CB8AC3E}">
        <p14:creationId xmlns:p14="http://schemas.microsoft.com/office/powerpoint/2010/main" val="1137910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https://www.whoscored.com/Statistics    -Show both Team Stats breakdowns and Player Stats breakdowns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52</a:t>
            </a:fld>
            <a:endParaRPr lang="en-US" dirty="0"/>
          </a:p>
        </p:txBody>
      </p:sp>
    </p:spTree>
    <p:extLst>
      <p:ext uri="{BB962C8B-B14F-4D97-AF65-F5344CB8AC3E}">
        <p14:creationId xmlns:p14="http://schemas.microsoft.com/office/powerpoint/2010/main" val="94302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https://www.whoscored.com/Regions/233/Tournaments/85/USA-Major-League-Soccer</a:t>
            </a:r>
          </a:p>
        </p:txBody>
      </p:sp>
      <p:sp>
        <p:nvSpPr>
          <p:cNvPr id="4" name="Slide Number Placeholder 3"/>
          <p:cNvSpPr>
            <a:spLocks noGrp="1"/>
          </p:cNvSpPr>
          <p:nvPr>
            <p:ph type="sldNum" sz="quarter" idx="5"/>
          </p:nvPr>
        </p:nvSpPr>
        <p:spPr/>
        <p:txBody>
          <a:bodyPr/>
          <a:lstStyle/>
          <a:p>
            <a:fld id="{E71D9AD1-80D3-4A7D-A249-E3C92719D33B}" type="slidenum">
              <a:rPr lang="en-US" smtClean="0"/>
              <a:pPr/>
              <a:t>53</a:t>
            </a:fld>
            <a:endParaRPr lang="en-US" dirty="0"/>
          </a:p>
        </p:txBody>
      </p:sp>
    </p:spTree>
    <p:extLst>
      <p:ext uri="{BB962C8B-B14F-4D97-AF65-F5344CB8AC3E}">
        <p14:creationId xmlns:p14="http://schemas.microsoft.com/office/powerpoint/2010/main" val="242358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https://www.baseball-reference.com/leagues/majors/2021-batting-leaders.shtml</a:t>
            </a:r>
          </a:p>
        </p:txBody>
      </p:sp>
      <p:sp>
        <p:nvSpPr>
          <p:cNvPr id="4" name="Slide Number Placeholder 3"/>
          <p:cNvSpPr>
            <a:spLocks noGrp="1"/>
          </p:cNvSpPr>
          <p:nvPr>
            <p:ph type="sldNum" sz="quarter" idx="10"/>
          </p:nvPr>
        </p:nvSpPr>
        <p:spPr/>
        <p:txBody>
          <a:bodyPr/>
          <a:lstStyle/>
          <a:p>
            <a:fld id="{B468E6B2-AC1F-44CD-81D5-DCEF68277B91}" type="slidenum">
              <a:rPr lang="en-US" smtClean="0"/>
              <a:pPr/>
              <a:t>12</a:t>
            </a:fld>
            <a:endParaRPr lang="en-US" dirty="0"/>
          </a:p>
        </p:txBody>
      </p:sp>
    </p:spTree>
    <p:extLst>
      <p:ext uri="{BB962C8B-B14F-4D97-AF65-F5344CB8AC3E}">
        <p14:creationId xmlns:p14="http://schemas.microsoft.com/office/powerpoint/2010/main" val="3044470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https://www.beinsports.com/us/laliga/video/messi-gives-barcelona-late-lead-over-atletico/1359444</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54</a:t>
            </a:fld>
            <a:endParaRPr lang="en-US" dirty="0"/>
          </a:p>
        </p:txBody>
      </p:sp>
    </p:spTree>
    <p:extLst>
      <p:ext uri="{BB962C8B-B14F-4D97-AF65-F5344CB8AC3E}">
        <p14:creationId xmlns:p14="http://schemas.microsoft.com/office/powerpoint/2010/main" val="3666849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https://twitter.com/benwright/status/1325843827656171525/photo/1</a:t>
            </a:r>
          </a:p>
        </p:txBody>
      </p:sp>
      <p:sp>
        <p:nvSpPr>
          <p:cNvPr id="4" name="Slide Number Placeholder 3"/>
          <p:cNvSpPr>
            <a:spLocks noGrp="1"/>
          </p:cNvSpPr>
          <p:nvPr>
            <p:ph type="sldNum" sz="quarter" idx="5"/>
          </p:nvPr>
        </p:nvSpPr>
        <p:spPr/>
        <p:txBody>
          <a:bodyPr/>
          <a:lstStyle/>
          <a:p>
            <a:fld id="{38F71BBE-345C-45A5-98C3-FA5D69083902}" type="slidenum">
              <a:rPr lang="en-US" smtClean="0"/>
              <a:pPr/>
              <a:t>57</a:t>
            </a:fld>
            <a:endParaRPr lang="en-US" dirty="0"/>
          </a:p>
        </p:txBody>
      </p:sp>
    </p:spTree>
    <p:extLst>
      <p:ext uri="{BB962C8B-B14F-4D97-AF65-F5344CB8AC3E}">
        <p14:creationId xmlns:p14="http://schemas.microsoft.com/office/powerpoint/2010/main" val="626330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https://twitter.com/benwright/status/1325843827656171525/photo/2</a:t>
            </a:r>
          </a:p>
          <a:p>
            <a:r>
              <a:rPr lang="en-US" dirty="0"/>
              <a:t>NSC: 23 games | 24 GF, 22 GA</a:t>
            </a:r>
          </a:p>
        </p:txBody>
      </p:sp>
      <p:sp>
        <p:nvSpPr>
          <p:cNvPr id="4" name="Slide Number Placeholder 3"/>
          <p:cNvSpPr>
            <a:spLocks noGrp="1"/>
          </p:cNvSpPr>
          <p:nvPr>
            <p:ph type="sldNum" sz="quarter" idx="5"/>
          </p:nvPr>
        </p:nvSpPr>
        <p:spPr/>
        <p:txBody>
          <a:bodyPr/>
          <a:lstStyle/>
          <a:p>
            <a:fld id="{38F71BBE-345C-45A5-98C3-FA5D69083902}" type="slidenum">
              <a:rPr lang="en-US" smtClean="0"/>
              <a:pPr/>
              <a:t>58</a:t>
            </a:fld>
            <a:endParaRPr lang="en-US" dirty="0"/>
          </a:p>
        </p:txBody>
      </p:sp>
    </p:spTree>
    <p:extLst>
      <p:ext uri="{BB962C8B-B14F-4D97-AF65-F5344CB8AC3E}">
        <p14:creationId xmlns:p14="http://schemas.microsoft.com/office/powerpoint/2010/main" val="567343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848"/>
                </a:solidFill>
                <a:effectLst/>
                <a:latin typeface="din_bold"/>
              </a:rPr>
              <a:t>Mike Jacobs Becomes Major League Soccer Puppet Master Ahead of 2019 MLS Expansion Draft - https://www.nashvillesc.com/post/2019/11/14/mike-jacobs-becomes-major-league-soccer-puppet-master-ahead-2019-mls-expansion-draft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848"/>
                </a:solidFill>
                <a:effectLst/>
                <a:latin typeface="din_bold"/>
              </a:rPr>
              <a:t>Inside Nashville SC's round-table brain trust aiming to propel MLS expansion success - https://www.mlssoccer.com/post/2019/11/24/inside-nashville-sc-round-table-brain-trust-aiming-propel-mls-expansion-success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 at 3:30 -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84848"/>
              </a:solidFill>
              <a:effectLst/>
              <a:latin typeface="din_bold"/>
            </a:endParaRPr>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59</a:t>
            </a:fld>
            <a:endParaRPr lang="en-US" dirty="0"/>
          </a:p>
        </p:txBody>
      </p:sp>
    </p:spTree>
    <p:extLst>
      <p:ext uri="{BB962C8B-B14F-4D97-AF65-F5344CB8AC3E}">
        <p14:creationId xmlns:p14="http://schemas.microsoft.com/office/powerpoint/2010/main" val="122980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Roboto Slab"/>
              </a:rPr>
              <a:t>#Goals: How Nashville SC Was Built - https://www.nashvillescene.com/news/cover-story/article/21118211/goals-how-nashville-sc-was-built</a:t>
            </a:r>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60</a:t>
            </a:fld>
            <a:endParaRPr lang="en-US" dirty="0"/>
          </a:p>
        </p:txBody>
      </p:sp>
    </p:spTree>
    <p:extLst>
      <p:ext uri="{BB962C8B-B14F-4D97-AF65-F5344CB8AC3E}">
        <p14:creationId xmlns:p14="http://schemas.microsoft.com/office/powerpoint/2010/main" val="3465615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https://theathletic.com/2201593/2020/11/16/moneyball-in-mls-nashville-gm-mike-jacobs-on-maximizing-the-undervalued/</a:t>
            </a:r>
          </a:p>
        </p:txBody>
      </p:sp>
      <p:sp>
        <p:nvSpPr>
          <p:cNvPr id="4" name="Slide Number Placeholder 3"/>
          <p:cNvSpPr>
            <a:spLocks noGrp="1"/>
          </p:cNvSpPr>
          <p:nvPr>
            <p:ph type="sldNum" sz="quarter" idx="5"/>
          </p:nvPr>
        </p:nvSpPr>
        <p:spPr/>
        <p:txBody>
          <a:bodyPr/>
          <a:lstStyle/>
          <a:p>
            <a:fld id="{38F71BBE-345C-45A5-98C3-FA5D69083902}" type="slidenum">
              <a:rPr lang="en-US" smtClean="0"/>
              <a:pPr/>
              <a:t>61</a:t>
            </a:fld>
            <a:endParaRPr lang="en-US" dirty="0"/>
          </a:p>
        </p:txBody>
      </p:sp>
    </p:spTree>
    <p:extLst>
      <p:ext uri="{BB962C8B-B14F-4D97-AF65-F5344CB8AC3E}">
        <p14:creationId xmlns:p14="http://schemas.microsoft.com/office/powerpoint/2010/main" val="3001573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https://www.tennessean.com/story/sports/nashvillesc/2020/04/08/nashville-sc-analytics-coronavirus/2939609001/</a:t>
            </a:r>
          </a:p>
        </p:txBody>
      </p:sp>
      <p:sp>
        <p:nvSpPr>
          <p:cNvPr id="4" name="Slide Number Placeholder 3"/>
          <p:cNvSpPr>
            <a:spLocks noGrp="1"/>
          </p:cNvSpPr>
          <p:nvPr>
            <p:ph type="sldNum" sz="quarter" idx="5"/>
          </p:nvPr>
        </p:nvSpPr>
        <p:spPr/>
        <p:txBody>
          <a:bodyPr/>
          <a:lstStyle/>
          <a:p>
            <a:fld id="{38F71BBE-345C-45A5-98C3-FA5D69083902}" type="slidenum">
              <a:rPr lang="en-US" smtClean="0"/>
              <a:pPr/>
              <a:t>62</a:t>
            </a:fld>
            <a:endParaRPr lang="en-US" dirty="0"/>
          </a:p>
        </p:txBody>
      </p:sp>
    </p:spTree>
    <p:extLst>
      <p:ext uri="{BB962C8B-B14F-4D97-AF65-F5344CB8AC3E}">
        <p14:creationId xmlns:p14="http://schemas.microsoft.com/office/powerpoint/2010/main" val="1538524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848"/>
                </a:solidFill>
                <a:effectLst/>
                <a:latin typeface="din_bold"/>
              </a:rPr>
              <a:t>Nashville SC GM Mike Jacobs: Keep underrating us - https://www.mlssoccer.com/post/2020/11/19/nashville-sc-gm-mike-jacobs-keep-underrating-us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848"/>
                </a:solidFill>
                <a:effectLst/>
                <a:latin typeface="din_bold"/>
              </a:rPr>
              <a:t>https://www.nashvillescene.com/news/cover-story/article/21118211/goals-how-nashville-sc-was-built</a:t>
            </a:r>
          </a:p>
        </p:txBody>
      </p:sp>
      <p:sp>
        <p:nvSpPr>
          <p:cNvPr id="4" name="Slide Number Placeholder 3"/>
          <p:cNvSpPr>
            <a:spLocks noGrp="1"/>
          </p:cNvSpPr>
          <p:nvPr>
            <p:ph type="sldNum" sz="quarter" idx="5"/>
          </p:nvPr>
        </p:nvSpPr>
        <p:spPr/>
        <p:txBody>
          <a:bodyPr/>
          <a:lstStyle/>
          <a:p>
            <a:fld id="{38F71BBE-345C-45A5-98C3-FA5D69083902}" type="slidenum">
              <a:rPr lang="en-US" smtClean="0"/>
              <a:pPr/>
              <a:t>63</a:t>
            </a:fld>
            <a:endParaRPr lang="en-US" dirty="0"/>
          </a:p>
        </p:txBody>
      </p:sp>
    </p:spTree>
    <p:extLst>
      <p:ext uri="{BB962C8B-B14F-4D97-AF65-F5344CB8AC3E}">
        <p14:creationId xmlns:p14="http://schemas.microsoft.com/office/powerpoint/2010/main" val="710817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03030"/>
                </a:solidFill>
                <a:effectLst/>
                <a:latin typeface="Georgia Pro" panose="020B0604020202020204" pitchFamily="18" charset="0"/>
              </a:rPr>
              <a:t>https://www.tennessean.com/story/sports/nashvillesc/2020/09/09/nashville-sc-signs-venezuelan-striker-jhonder-cadiz-loan-benfica/5757810002/</a:t>
            </a:r>
          </a:p>
          <a:p>
            <a:r>
              <a:rPr lang="en-US" b="0" i="0" dirty="0">
                <a:solidFill>
                  <a:srgbClr val="303030"/>
                </a:solidFill>
                <a:effectLst/>
                <a:latin typeface="Georgia Pro" panose="020B0604020202020204" pitchFamily="18" charset="0"/>
              </a:rPr>
              <a:t>Although Cádiz joins Nashville from Benfica, which he signed with in 2019, the striker from Caracas played last season in France's Ligue 1 on loan with Dijon FCO, scoring three goals and assisting on three more in 22 appearances. During the 2018-19 campaign with Portugal's Vitoria Setubal, Cádiz had 10 goals and two assists in 35 matches. </a:t>
            </a:r>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64</a:t>
            </a:fld>
            <a:endParaRPr lang="en-US" dirty="0"/>
          </a:p>
        </p:txBody>
      </p:sp>
    </p:spTree>
    <p:extLst>
      <p:ext uri="{BB962C8B-B14F-4D97-AF65-F5344CB8AC3E}">
        <p14:creationId xmlns:p14="http://schemas.microsoft.com/office/powerpoint/2010/main" val="313679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https://twitter.com/MLS/status/1329077036686528525</a:t>
            </a:r>
          </a:p>
          <a:p>
            <a:r>
              <a:rPr lang="en-US" dirty="0"/>
              <a:t>https://www.nashvillesc.com/post/2020/11/18/walker-zimmerman-learns-he-has-been-named-mls-defender-year?autoplay=true</a:t>
            </a:r>
          </a:p>
        </p:txBody>
      </p:sp>
      <p:sp>
        <p:nvSpPr>
          <p:cNvPr id="4" name="Slide Number Placeholder 3"/>
          <p:cNvSpPr>
            <a:spLocks noGrp="1"/>
          </p:cNvSpPr>
          <p:nvPr>
            <p:ph type="sldNum" sz="quarter" idx="5"/>
          </p:nvPr>
        </p:nvSpPr>
        <p:spPr/>
        <p:txBody>
          <a:bodyPr/>
          <a:lstStyle/>
          <a:p>
            <a:fld id="{38F71BBE-345C-45A5-98C3-FA5D69083902}" type="slidenum">
              <a:rPr lang="en-US" smtClean="0"/>
              <a:pPr/>
              <a:t>65</a:t>
            </a:fld>
            <a:endParaRPr lang="en-US" dirty="0"/>
          </a:p>
        </p:txBody>
      </p:sp>
    </p:spTree>
    <p:extLst>
      <p:ext uri="{BB962C8B-B14F-4D97-AF65-F5344CB8AC3E}">
        <p14:creationId xmlns:p14="http://schemas.microsoft.com/office/powerpoint/2010/main" val="291687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http://www.baseball-reference.com/leagues/MLB/2018-batting-leaders.shtml</a:t>
            </a:r>
          </a:p>
        </p:txBody>
      </p:sp>
      <p:sp>
        <p:nvSpPr>
          <p:cNvPr id="4" name="Slide Number Placeholder 3"/>
          <p:cNvSpPr>
            <a:spLocks noGrp="1"/>
          </p:cNvSpPr>
          <p:nvPr>
            <p:ph type="sldNum" sz="quarter" idx="10"/>
          </p:nvPr>
        </p:nvSpPr>
        <p:spPr/>
        <p:txBody>
          <a:bodyPr/>
          <a:lstStyle/>
          <a:p>
            <a:fld id="{B468E6B2-AC1F-44CD-81D5-DCEF68277B91}" type="slidenum">
              <a:rPr lang="en-US" smtClean="0"/>
              <a:pPr/>
              <a:t>13</a:t>
            </a:fld>
            <a:endParaRPr lang="en-US" dirty="0"/>
          </a:p>
        </p:txBody>
      </p:sp>
    </p:spTree>
    <p:extLst>
      <p:ext uri="{BB962C8B-B14F-4D97-AF65-F5344CB8AC3E}">
        <p14:creationId xmlns:p14="http://schemas.microsoft.com/office/powerpoint/2010/main" val="650129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84848"/>
                </a:solidFill>
                <a:effectLst/>
                <a:latin typeface="din_bold"/>
              </a:rPr>
              <a:t>How Nashville SC became a historically good MLS expansion team and potential playoffs dark horse | Sam Jones - https://www.mlssoccer.com/post/2020/10/21/how-nashville-sc-became-historically-good-mls-expansion-team-and-potential-playoffs</a:t>
            </a:r>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66</a:t>
            </a:fld>
            <a:endParaRPr lang="en-US" dirty="0"/>
          </a:p>
        </p:txBody>
      </p:sp>
    </p:spTree>
    <p:extLst>
      <p:ext uri="{BB962C8B-B14F-4D97-AF65-F5344CB8AC3E}">
        <p14:creationId xmlns:p14="http://schemas.microsoft.com/office/powerpoint/2010/main" val="2042039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https://www.intermiamicf.com/en/post/2020/02/17/inter-miami-cf-signs-mexican-international-midfielder-rodolfo-pizarro-designated</a:t>
            </a:r>
          </a:p>
          <a:p>
            <a:r>
              <a:rPr lang="en-US" dirty="0"/>
              <a:t>https://www.intermiamicf.com/en/post/2020/09/18/inter-miami-cf-signs-forward-gonzalo-higua-n-designated-player</a:t>
            </a:r>
          </a:p>
          <a:p>
            <a:r>
              <a:rPr lang="en-US" dirty="0"/>
              <a:t>https://us.bolavip.com/soccer/mls-top-10-highest-paid-players-20200914-0002.html</a:t>
            </a:r>
          </a:p>
        </p:txBody>
      </p:sp>
      <p:sp>
        <p:nvSpPr>
          <p:cNvPr id="4" name="Slide Number Placeholder 3"/>
          <p:cNvSpPr>
            <a:spLocks noGrp="1"/>
          </p:cNvSpPr>
          <p:nvPr>
            <p:ph type="sldNum" sz="quarter" idx="5"/>
          </p:nvPr>
        </p:nvSpPr>
        <p:spPr/>
        <p:txBody>
          <a:bodyPr/>
          <a:lstStyle/>
          <a:p>
            <a:fld id="{38F71BBE-345C-45A5-98C3-FA5D69083902}" type="slidenum">
              <a:rPr lang="en-US" smtClean="0"/>
              <a:pPr/>
              <a:t>67</a:t>
            </a:fld>
            <a:endParaRPr lang="en-US" dirty="0"/>
          </a:p>
        </p:txBody>
      </p:sp>
    </p:spTree>
    <p:extLst>
      <p:ext uri="{BB962C8B-B14F-4D97-AF65-F5344CB8AC3E}">
        <p14:creationId xmlns:p14="http://schemas.microsoft.com/office/powerpoint/2010/main" val="197168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https://www.statsperform.com/resource/a-portland-double-an-expansion-duel-other-mls-cup-playoff-stories/</a:t>
            </a:r>
          </a:p>
          <a:p>
            <a:r>
              <a:rPr lang="en-US" dirty="0"/>
              <a:t>https://www.optasports.com/sports/football/</a:t>
            </a:r>
          </a:p>
          <a:p>
            <a:r>
              <a:rPr lang="en-US" dirty="0"/>
              <a:t>https://twitter.com/OptaPro</a:t>
            </a:r>
          </a:p>
        </p:txBody>
      </p:sp>
      <p:sp>
        <p:nvSpPr>
          <p:cNvPr id="4" name="Slide Number Placeholder 3"/>
          <p:cNvSpPr>
            <a:spLocks noGrp="1"/>
          </p:cNvSpPr>
          <p:nvPr>
            <p:ph type="sldNum" sz="quarter" idx="5"/>
          </p:nvPr>
        </p:nvSpPr>
        <p:spPr/>
        <p:txBody>
          <a:bodyPr/>
          <a:lstStyle/>
          <a:p>
            <a:fld id="{38F71BBE-345C-45A5-98C3-FA5D69083902}" type="slidenum">
              <a:rPr lang="en-US" smtClean="0"/>
              <a:pPr/>
              <a:t>68</a:t>
            </a:fld>
            <a:endParaRPr lang="en-US" dirty="0"/>
          </a:p>
        </p:txBody>
      </p:sp>
    </p:spTree>
    <p:extLst>
      <p:ext uri="{BB962C8B-B14F-4D97-AF65-F5344CB8AC3E}">
        <p14:creationId xmlns:p14="http://schemas.microsoft.com/office/powerpoint/2010/main" val="3861650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https://www.statsperform.com/resource/a-portland-double-an-expansion-duel-other-mls-cup-playoff-stories/</a:t>
            </a:r>
          </a:p>
        </p:txBody>
      </p:sp>
      <p:sp>
        <p:nvSpPr>
          <p:cNvPr id="4" name="Slide Number Placeholder 3"/>
          <p:cNvSpPr>
            <a:spLocks noGrp="1"/>
          </p:cNvSpPr>
          <p:nvPr>
            <p:ph type="sldNum" sz="quarter" idx="5"/>
          </p:nvPr>
        </p:nvSpPr>
        <p:spPr/>
        <p:txBody>
          <a:bodyPr/>
          <a:lstStyle/>
          <a:p>
            <a:fld id="{38F71BBE-345C-45A5-98C3-FA5D69083902}" type="slidenum">
              <a:rPr lang="en-US" smtClean="0"/>
              <a:pPr/>
              <a:t>69</a:t>
            </a:fld>
            <a:endParaRPr lang="en-US" dirty="0"/>
          </a:p>
        </p:txBody>
      </p:sp>
    </p:spTree>
    <p:extLst>
      <p:ext uri="{BB962C8B-B14F-4D97-AF65-F5344CB8AC3E}">
        <p14:creationId xmlns:p14="http://schemas.microsoft.com/office/powerpoint/2010/main" val="845120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https://www.statsperform.com/resource/a-portland-double-an-expansion-duel-other-mls-cup-playoff-stories/</a:t>
            </a:r>
          </a:p>
          <a:p>
            <a:r>
              <a:rPr lang="en-US" dirty="0"/>
              <a:t>https://www.optasports.com/sports/football/</a:t>
            </a:r>
          </a:p>
        </p:txBody>
      </p:sp>
      <p:sp>
        <p:nvSpPr>
          <p:cNvPr id="4" name="Slide Number Placeholder 3"/>
          <p:cNvSpPr>
            <a:spLocks noGrp="1"/>
          </p:cNvSpPr>
          <p:nvPr>
            <p:ph type="sldNum" sz="quarter" idx="5"/>
          </p:nvPr>
        </p:nvSpPr>
        <p:spPr/>
        <p:txBody>
          <a:bodyPr/>
          <a:lstStyle/>
          <a:p>
            <a:fld id="{38F71BBE-345C-45A5-98C3-FA5D69083902}" type="slidenum">
              <a:rPr lang="en-US" smtClean="0"/>
              <a:pPr/>
              <a:t>70</a:t>
            </a:fld>
            <a:endParaRPr lang="en-US" dirty="0"/>
          </a:p>
        </p:txBody>
      </p:sp>
    </p:spTree>
    <p:extLst>
      <p:ext uri="{BB962C8B-B14F-4D97-AF65-F5344CB8AC3E}">
        <p14:creationId xmlns:p14="http://schemas.microsoft.com/office/powerpoint/2010/main" val="655197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https://matchcenter.mlssoccer.com/matchcenter/2020-11-20-nashville-sc-vs-inter-miami-cf/recap</a:t>
            </a:r>
          </a:p>
          <a:p>
            <a:r>
              <a:rPr lang="en-US" dirty="0"/>
              <a:t>https://matchcenter.mlssoccer.com/matchcenter/2020-11-20-nashville-sc-vs-inter-miami-cf/stats</a:t>
            </a:r>
          </a:p>
          <a:p>
            <a:r>
              <a:rPr lang="en-US" dirty="0"/>
              <a:t>Look at Cadiz, </a:t>
            </a:r>
            <a:r>
              <a:rPr lang="en-US" dirty="0" err="1"/>
              <a:t>Muktar</a:t>
            </a:r>
            <a:r>
              <a:rPr lang="en-US" dirty="0"/>
              <a:t>, Pizarro – Distribution, Ball Possessions</a:t>
            </a:r>
          </a:p>
        </p:txBody>
      </p:sp>
      <p:sp>
        <p:nvSpPr>
          <p:cNvPr id="4" name="Slide Number Placeholder 3"/>
          <p:cNvSpPr>
            <a:spLocks noGrp="1"/>
          </p:cNvSpPr>
          <p:nvPr>
            <p:ph type="sldNum" sz="quarter" idx="5"/>
          </p:nvPr>
        </p:nvSpPr>
        <p:spPr/>
        <p:txBody>
          <a:bodyPr/>
          <a:lstStyle/>
          <a:p>
            <a:fld id="{38F71BBE-345C-45A5-98C3-FA5D69083902}" type="slidenum">
              <a:rPr lang="en-US" smtClean="0"/>
              <a:pPr/>
              <a:t>71</a:t>
            </a:fld>
            <a:endParaRPr lang="en-US" dirty="0"/>
          </a:p>
        </p:txBody>
      </p:sp>
    </p:spTree>
    <p:extLst>
      <p:ext uri="{BB962C8B-B14F-4D97-AF65-F5344CB8AC3E}">
        <p14:creationId xmlns:p14="http://schemas.microsoft.com/office/powerpoint/2010/main" val="1955736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https://www.whoscored.com/Matches/1513214/Live/USA-Major-League-Soccer-2020-Nashville-SC-Inter-Miami-CF</a:t>
            </a:r>
          </a:p>
        </p:txBody>
      </p:sp>
      <p:sp>
        <p:nvSpPr>
          <p:cNvPr id="4" name="Slide Number Placeholder 3"/>
          <p:cNvSpPr>
            <a:spLocks noGrp="1"/>
          </p:cNvSpPr>
          <p:nvPr>
            <p:ph type="sldNum" sz="quarter" idx="5"/>
          </p:nvPr>
        </p:nvSpPr>
        <p:spPr/>
        <p:txBody>
          <a:bodyPr/>
          <a:lstStyle/>
          <a:p>
            <a:fld id="{38F71BBE-345C-45A5-98C3-FA5D69083902}" type="slidenum">
              <a:rPr lang="en-US" smtClean="0"/>
              <a:pPr/>
              <a:t>72</a:t>
            </a:fld>
            <a:endParaRPr lang="en-US" dirty="0"/>
          </a:p>
        </p:txBody>
      </p:sp>
    </p:spTree>
    <p:extLst>
      <p:ext uri="{BB962C8B-B14F-4D97-AF65-F5344CB8AC3E}">
        <p14:creationId xmlns:p14="http://schemas.microsoft.com/office/powerpoint/2010/main" val="974580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https://www.mlssoccer.com/post/2020/02/26/mls-partners-second-spectrum-advanced-tracking-data-system</a:t>
            </a:r>
          </a:p>
        </p:txBody>
      </p:sp>
      <p:sp>
        <p:nvSpPr>
          <p:cNvPr id="4" name="Slide Number Placeholder 3"/>
          <p:cNvSpPr>
            <a:spLocks noGrp="1"/>
          </p:cNvSpPr>
          <p:nvPr>
            <p:ph type="sldNum" sz="quarter" idx="5"/>
          </p:nvPr>
        </p:nvSpPr>
        <p:spPr/>
        <p:txBody>
          <a:bodyPr/>
          <a:lstStyle/>
          <a:p>
            <a:fld id="{38F71BBE-345C-45A5-98C3-FA5D69083902}" type="slidenum">
              <a:rPr lang="en-US" smtClean="0"/>
              <a:pPr/>
              <a:t>73</a:t>
            </a:fld>
            <a:endParaRPr lang="en-US" dirty="0"/>
          </a:p>
        </p:txBody>
      </p:sp>
    </p:spTree>
    <p:extLst>
      <p:ext uri="{BB962C8B-B14F-4D97-AF65-F5344CB8AC3E}">
        <p14:creationId xmlns:p14="http://schemas.microsoft.com/office/powerpoint/2010/main" val="3387806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https://www.whoscored.com/Matches/1485299/Live/England-Premier-League-2020-2021-Liverpool-Leicester</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4"/>
              </a:rPr>
              <a:t>https://www.whoscored.com/Matches/1513216/Preview/USA-Major-League-Soccer-2020-Minnesota-United-Colorado-Rapids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5"/>
              </a:rPr>
              <a:t>https://www.whoscored.com/Matches/1492008/MatchReport/Spain-LaLiga-2020-2021-Atletico-Madrid-Barcelona</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74</a:t>
            </a:fld>
            <a:endParaRPr lang="en-US" dirty="0"/>
          </a:p>
        </p:txBody>
      </p:sp>
    </p:spTree>
    <p:extLst>
      <p:ext uri="{BB962C8B-B14F-4D97-AF65-F5344CB8AC3E}">
        <p14:creationId xmlns:p14="http://schemas.microsoft.com/office/powerpoint/2010/main" val="264111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https://www.nytimes.com/interactive/2019/02/20/sports/baseball/free-agent-big-contracts.html</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18</a:t>
            </a:fld>
            <a:endParaRPr lang="en-US" dirty="0"/>
          </a:p>
        </p:txBody>
      </p:sp>
    </p:spTree>
    <p:extLst>
      <p:ext uri="{BB962C8B-B14F-4D97-AF65-F5344CB8AC3E}">
        <p14:creationId xmlns:p14="http://schemas.microsoft.com/office/powerpoint/2010/main" val="19817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https://www.youtube.com/watch?v=a7IMPsyQg6k</a:t>
            </a:r>
            <a:endParaRPr lang="en-US" dirty="0"/>
          </a:p>
          <a:p>
            <a:r>
              <a:rPr lang="en-US" sz="1200" b="0" i="0" kern="1200" dirty="0">
                <a:solidFill>
                  <a:schemeClr val="tx1"/>
                </a:solidFill>
                <a:effectLst/>
                <a:latin typeface="+mn-lt"/>
                <a:ea typeface="+mn-ea"/>
                <a:cs typeface="+mn-cs"/>
              </a:rPr>
              <a:t>Well, Team A was </a:t>
            </a:r>
            <a:r>
              <a:rPr lang="en-US" sz="1200" b="1" i="0" kern="1200" dirty="0">
                <a:solidFill>
                  <a:schemeClr val="tx1"/>
                </a:solidFill>
                <a:effectLst/>
                <a:latin typeface="+mn-lt"/>
                <a:ea typeface="+mn-ea"/>
                <a:cs typeface="+mn-cs"/>
              </a:rPr>
              <a:t>Brazil</a:t>
            </a:r>
            <a:r>
              <a:rPr lang="en-US" sz="1200" b="0" i="0" kern="1200" dirty="0">
                <a:solidFill>
                  <a:schemeClr val="tx1"/>
                </a:solidFill>
                <a:effectLst/>
                <a:latin typeface="+mn-lt"/>
                <a:ea typeface="+mn-ea"/>
                <a:cs typeface="+mn-cs"/>
              </a:rPr>
              <a:t> and Team B was </a:t>
            </a:r>
            <a:r>
              <a:rPr lang="en-US" sz="1200" b="1" i="0" kern="1200" dirty="0">
                <a:solidFill>
                  <a:schemeClr val="tx1"/>
                </a:solidFill>
                <a:effectLst/>
                <a:latin typeface="+mn-lt"/>
                <a:ea typeface="+mn-ea"/>
                <a:cs typeface="+mn-cs"/>
              </a:rPr>
              <a:t>Germany</a:t>
            </a:r>
            <a:r>
              <a:rPr lang="en-US" sz="1200" b="0" i="0" kern="1200" dirty="0">
                <a:solidFill>
                  <a:schemeClr val="tx1"/>
                </a:solidFill>
                <a:effectLst/>
                <a:latin typeface="+mn-lt"/>
                <a:ea typeface="+mn-ea"/>
                <a:cs typeface="+mn-cs"/>
              </a:rPr>
              <a:t> in the 2014 World Cup semifinal. Germany advanced, thanks to a historic 7:1 victory. Yet according to the stats, looks like it was a close one.</a:t>
            </a:r>
          </a:p>
          <a:p>
            <a:r>
              <a:rPr lang="en-US" dirty="0"/>
              <a:t>https://www.youtube.com/watch?v=-sfRVyDHT30</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28</a:t>
            </a:fld>
            <a:endParaRPr lang="en-US" dirty="0"/>
          </a:p>
        </p:txBody>
      </p:sp>
    </p:spTree>
    <p:extLst>
      <p:ext uri="{BB962C8B-B14F-4D97-AF65-F5344CB8AC3E}">
        <p14:creationId xmlns:p14="http://schemas.microsoft.com/office/powerpoint/2010/main" val="362836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https://www.youtube.com/watch?v=VWKPSulCcWI</a:t>
            </a:r>
            <a:endParaRPr lang="en-US" sz="1200" dirty="0"/>
          </a:p>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29</a:t>
            </a:fld>
            <a:endParaRPr lang="en-US" dirty="0"/>
          </a:p>
        </p:txBody>
      </p:sp>
    </p:spTree>
    <p:extLst>
      <p:ext uri="{BB962C8B-B14F-4D97-AF65-F5344CB8AC3E}">
        <p14:creationId xmlns:p14="http://schemas.microsoft.com/office/powerpoint/2010/main" val="376263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http://www.mlssoccer.com/players/sebastian-giovinco</a:t>
            </a:r>
          </a:p>
          <a:p>
            <a:r>
              <a:rPr lang="en-US" dirty="0"/>
              <a:t>https://mlsplayers.org/salary-guide/</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30</a:t>
            </a:fld>
            <a:endParaRPr lang="en-US" dirty="0"/>
          </a:p>
        </p:txBody>
      </p:sp>
    </p:spTree>
    <p:extLst>
      <p:ext uri="{BB962C8B-B14F-4D97-AF65-F5344CB8AC3E}">
        <p14:creationId xmlns:p14="http://schemas.microsoft.com/office/powerpoint/2010/main" val="76392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https://public.tableau.com/profile/fennsk#!/vizhome/All-TimeMLSPlayers/ScoringShotsvsGoals</a:t>
            </a:r>
          </a:p>
        </p:txBody>
      </p:sp>
      <p:sp>
        <p:nvSpPr>
          <p:cNvPr id="4" name="Slide Number Placeholder 3"/>
          <p:cNvSpPr>
            <a:spLocks noGrp="1"/>
          </p:cNvSpPr>
          <p:nvPr>
            <p:ph type="sldNum" sz="quarter" idx="5"/>
          </p:nvPr>
        </p:nvSpPr>
        <p:spPr/>
        <p:txBody>
          <a:bodyPr/>
          <a:lstStyle/>
          <a:p>
            <a:fld id="{38F71BBE-345C-45A5-98C3-FA5D69083902}" type="slidenum">
              <a:rPr lang="en-US" smtClean="0"/>
              <a:pPr/>
              <a:t>33</a:t>
            </a:fld>
            <a:endParaRPr lang="en-US" dirty="0"/>
          </a:p>
        </p:txBody>
      </p:sp>
    </p:spTree>
    <p:extLst>
      <p:ext uri="{BB962C8B-B14F-4D97-AF65-F5344CB8AC3E}">
        <p14:creationId xmlns:p14="http://schemas.microsoft.com/office/powerpoint/2010/main" val="132258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6B62B3E-4327-4467-AAF3-9A7DA083FEA4}" type="datetimeFigureOut">
              <a:rPr lang="en-US" smtClean="0"/>
              <a:pPr/>
              <a:t>11/22/2021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9DD4CFB-3A32-49D4-B9CC-D0CE79D420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fos.cmail19.com/t/t-l-chjnuy-suyhyilih-dj/"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fos.cmail19.com/t/t-l-chjnuy-suyhyilih-di/" TargetMode="External"/><Relationship Id="rId4" Type="http://schemas.openxmlformats.org/officeDocument/2006/relationships/hyperlink" Target="https://fos.cmail19.com/t/t-l-chjnuy-suyhyilih-d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hyperlink" Target="https://fos.cmail19.com/t/t-l-chthlkl-ydildufjy-u/" TargetMode="External"/><Relationship Id="rId3" Type="http://schemas.openxmlformats.org/officeDocument/2006/relationships/hyperlink" Target="https://fos.cmail19.com/t/t-l-chthlkl-ydildufjy-t/" TargetMode="External"/><Relationship Id="rId7" Type="http://schemas.openxmlformats.org/officeDocument/2006/relationships/hyperlink" Target="https://fos.cmail19.com/t/t-l-chthlkl-ydildufjy-k/"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fos.cmail19.com/t/t-l-chthlkl-ydildufjy-h/" TargetMode="External"/><Relationship Id="rId5" Type="http://schemas.openxmlformats.org/officeDocument/2006/relationships/hyperlink" Target="https://fos.cmail19.com/t/t-l-chthlkl-ydildufjy-d/" TargetMode="External"/><Relationship Id="rId4" Type="http://schemas.openxmlformats.org/officeDocument/2006/relationships/hyperlink" Target="https://fos.cmail19.com/t/t-l-chthlkl-ydildufjy-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a7IMPsyQg6k"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VWKPSulCcWI?feature=oembed" TargetMode="External"/><Relationship Id="rId5" Type="http://schemas.openxmlformats.org/officeDocument/2006/relationships/image" Target="../media/image54.pn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sterlingmets.wd5.myworkdayjobs.com/Mets" TargetMode="Externa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mlssoccer.com/post/2020/09/21/2020-mls-advanced-stats-leaders" TargetMode="External"/><Relationship Id="rId2" Type="http://schemas.openxmlformats.org/officeDocument/2006/relationships/hyperlink" Target="https://www.mlssoccer.com/stats" TargetMode="External"/><Relationship Id="rId1" Type="http://schemas.openxmlformats.org/officeDocument/2006/relationships/slideLayout" Target="../slideLayouts/slideLayout2.xml"/><Relationship Id="rId4" Type="http://schemas.openxmlformats.org/officeDocument/2006/relationships/hyperlink" Target="https://www.whoscored.com/Regions/252/Tournaments/2/Seasons/8228/Stages/18685/PlayerStatistics/England-Premier-League-2020-202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public.tableau.com/profile/fennsk#!/vizhome/All-TimeMLSPlayers/ScoringShotsvsGoal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ublic.tableau.com/profile/fennsk#!/vizhome/MLS2019GoalScoringOpportunities_15890942796780/Profilingdirectscoringcontributor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matchcenter.mlssoccer.com/matchcenter/2016-11-11-us-mens-national-team-vs-mexico" TargetMode="External"/><Relationship Id="rId3" Type="http://schemas.openxmlformats.org/officeDocument/2006/relationships/image" Target="../media/image64.jpeg"/><Relationship Id="rId7" Type="http://schemas.openxmlformats.org/officeDocument/2006/relationships/hyperlink" Target="http://www.mlssoccer.com/players/jozy-altidor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mlssoccer.com/players/jermaine-jones" TargetMode="External"/><Relationship Id="rId5" Type="http://schemas.openxmlformats.org/officeDocument/2006/relationships/hyperlink" Target="http://www.mlssoccer.com/players/michael-bradley" TargetMode="External"/><Relationship Id="rId10" Type="http://schemas.openxmlformats.org/officeDocument/2006/relationships/hyperlink" Target="http://www.mlssoccer.com/players/graham-zusi" TargetMode="External"/><Relationship Id="rId4" Type="http://schemas.openxmlformats.org/officeDocument/2006/relationships/hyperlink" Target="http://www.mlssoccer.com/players/matt-besler" TargetMode="External"/><Relationship Id="rId9" Type="http://schemas.openxmlformats.org/officeDocument/2006/relationships/hyperlink" Target="http://www.mlssoccer.com/post/2016/11/14/manager-jurgen-klinsmann-wants-us-team-play-angry-vs-costa-ric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cartilagefreecaptain.sbnation.com/2015/10/19/9295905/premier-league-projections-and-new-expected-goal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RV9Mo-2POW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hyperlink" Target="https://www.whoscored.com/Statistic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s://www.whoscored.com/Regions/233/Tournaments/85/USA-Major-League-Socce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hyperlink" Target="https://www.beinsports.com/us/laliga/video/messi-gives-barcelona-late-lead-over-atletico/135944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63.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8.png"/><Relationship Id="rId7" Type="http://schemas.openxmlformats.org/officeDocument/2006/relationships/hyperlink" Target="https://www.mlssoccer.com/meta/club/portland"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mlssoccer.com/meta/club/sporting-kc" TargetMode="External"/><Relationship Id="rId5" Type="http://schemas.openxmlformats.org/officeDocument/2006/relationships/hyperlink" Target="https://www.mlssoccer.com/meta/club/lafc" TargetMode="External"/><Relationship Id="rId4" Type="http://schemas.openxmlformats.org/officeDocument/2006/relationships/hyperlink" Target="https://www.mlssoccer.com/meta/club/atlanta"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jpe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nashvillesc.com/post/2020/11/18/walker-zimmerman-learns-he-has-been-named-mls-defender-year?autoplay=true" TargetMode="External"/><Relationship Id="rId5" Type="http://schemas.openxmlformats.org/officeDocument/2006/relationships/image" Target="../media/image124.jpeg"/><Relationship Id="rId4" Type="http://schemas.openxmlformats.org/officeDocument/2006/relationships/hyperlink" Target="https://twitter.com/MLS/status/1329077036686528525"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8.jpe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146.jpeg"/></Relationships>
</file>

<file path=ppt/slides/_rels/slide7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9.png"/><Relationship Id="rId7"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whoscored.com/Matches/1492008/MatchReport/Spain-LaLiga-2020-2021-Atletico-Madrid-Barcelona" TargetMode="External"/><Relationship Id="rId5" Type="http://schemas.openxmlformats.org/officeDocument/2006/relationships/hyperlink" Target="https://www.whoscored.com/Matches/1513216/Preview/USA-Major-League-Soccer-2020-Minnesota-United-Colorado-Rapids" TargetMode="External"/><Relationship Id="rId4" Type="http://schemas.openxmlformats.org/officeDocument/2006/relationships/hyperlink" Target="https://www.whoscored.com/Matches/1485299/Live/England-Premier-League-2020-2021-Liverpool-Leicester" TargetMode="External"/><Relationship Id="rId9" Type="http://schemas.openxmlformats.org/officeDocument/2006/relationships/image" Target="../media/image152.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s.cmail20.com/t/t-l-chtjtul-suyhyilih-ui/" TargetMode="External"/><Relationship Id="rId3" Type="http://schemas.openxmlformats.org/officeDocument/2006/relationships/hyperlink" Target="https://fos.cmail20.com/t/t-l-chtjtul-suyhyilih-ul/" TargetMode="External"/><Relationship Id="rId7" Type="http://schemas.openxmlformats.org/officeDocument/2006/relationships/hyperlink" Target="https://fos.cmail20.com/t/t-l-chtjtul-suyhyilih-ut/" TargetMode="External"/><Relationship Id="rId2" Type="http://schemas.openxmlformats.org/officeDocument/2006/relationships/hyperlink" Target="https://fos.cmail20.com/t/t-l-chtjtul-suyhyilih-ku/" TargetMode="External"/><Relationship Id="rId1" Type="http://schemas.openxmlformats.org/officeDocument/2006/relationships/slideLayout" Target="../slideLayouts/slideLayout2.xml"/><Relationship Id="rId6" Type="http://schemas.openxmlformats.org/officeDocument/2006/relationships/hyperlink" Target="https://fos.cmail20.com/t/t-l-chtjtul-suyhyilih-uj/" TargetMode="External"/><Relationship Id="rId5" Type="http://schemas.openxmlformats.org/officeDocument/2006/relationships/hyperlink" Target="https://fos.cmail20.com/t/t-l-chtjtul-suyhyilih-uy/" TargetMode="External"/><Relationship Id="rId10" Type="http://schemas.openxmlformats.org/officeDocument/2006/relationships/image" Target="../media/image14.jpeg"/><Relationship Id="rId4" Type="http://schemas.openxmlformats.org/officeDocument/2006/relationships/hyperlink" Target="https://fos.cmail20.com/t/t-l-chtjtul-suyhyilih-ur/"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0737"/>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5 – 11.23.2021</a:t>
            </a:r>
          </a:p>
        </p:txBody>
      </p:sp>
      <p:sp>
        <p:nvSpPr>
          <p:cNvPr id="4" name="TextBox 3"/>
          <p:cNvSpPr txBox="1"/>
          <p:nvPr/>
        </p:nvSpPr>
        <p:spPr>
          <a:xfrm>
            <a:off x="762000" y="1261408"/>
            <a:ext cx="7086600" cy="4401205"/>
          </a:xfrm>
          <a:prstGeom prst="rect">
            <a:avLst/>
          </a:prstGeom>
          <a:noFill/>
        </p:spPr>
        <p:txBody>
          <a:bodyPr wrap="square" rtlCol="0">
            <a:spAutoFit/>
          </a:bodyPr>
          <a:lstStyle/>
          <a:p>
            <a:r>
              <a:rPr lang="en-US" sz="2400" u="sng" dirty="0"/>
              <a:t>Player Analytics II</a:t>
            </a:r>
            <a:r>
              <a:rPr lang="en-US" sz="2400" dirty="0"/>
              <a:t> – Soccer </a:t>
            </a:r>
            <a:r>
              <a:rPr lang="en-US" sz="2400" i="1" dirty="0"/>
              <a:t>Analytics</a:t>
            </a:r>
          </a:p>
          <a:p>
            <a:endParaRPr lang="en-US" sz="2400" i="1" dirty="0"/>
          </a:p>
          <a:p>
            <a:r>
              <a:rPr lang="en-US" sz="2400" i="1" dirty="0"/>
              <a:t>Assignment #3 – 	Due Nov. 28	| Individual</a:t>
            </a:r>
          </a:p>
          <a:p>
            <a:r>
              <a:rPr lang="en-US" sz="2400" i="1" dirty="0"/>
              <a:t>Final – 		Due Dec. 11	| Group</a:t>
            </a:r>
          </a:p>
          <a:p>
            <a:endParaRPr lang="en-US" sz="2400" i="1" dirty="0"/>
          </a:p>
          <a:p>
            <a:endParaRPr lang="en-US" sz="2400" i="1" dirty="0"/>
          </a:p>
          <a:p>
            <a:r>
              <a:rPr lang="en-US" sz="2400" i="1" dirty="0"/>
              <a:t>Guest Speaker:</a:t>
            </a:r>
            <a:endParaRPr lang="en-US" sz="2400" dirty="0"/>
          </a:p>
          <a:p>
            <a:r>
              <a:rPr lang="en-US" sz="2400" dirty="0"/>
              <a:t>Momin Ghaffar</a:t>
            </a:r>
          </a:p>
          <a:p>
            <a:r>
              <a:rPr lang="en-US" sz="2400" dirty="0"/>
              <a:t>Director of Strategic Research &amp; Development, </a:t>
            </a:r>
          </a:p>
          <a:p>
            <a:r>
              <a:rPr lang="en-US" sz="2400" b="1" dirty="0"/>
              <a:t>Jacksonville Jaguars</a:t>
            </a:r>
          </a:p>
          <a:p>
            <a:endParaRPr lang="en-US" sz="2400" b="1" dirty="0"/>
          </a:p>
          <a:p>
            <a:r>
              <a:rPr lang="en-US" sz="1600" i="1" dirty="0">
                <a:solidFill>
                  <a:srgbClr val="0000FF"/>
                </a:solidFill>
              </a:rPr>
              <a:t>Breaks: 5:30pm (5 mins) | 6:05pm (10 mins)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311F2-4F78-4EA8-87E3-CA568F55D16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228600"/>
            <a:ext cx="7848600" cy="4953000"/>
          </a:xfrm>
          <a:prstGeom prst="rect">
            <a:avLst/>
          </a:prstGeom>
        </p:spPr>
      </p:pic>
      <p:sp>
        <p:nvSpPr>
          <p:cNvPr id="3" name="Rectangle: Rounded Corners 2">
            <a:extLst>
              <a:ext uri="{FF2B5EF4-FFF2-40B4-BE49-F238E27FC236}">
                <a16:creationId xmlns:a16="http://schemas.microsoft.com/office/drawing/2014/main" id="{093218AD-945E-4B9D-B0BA-BD02704E0EA5}"/>
              </a:ext>
            </a:extLst>
          </p:cNvPr>
          <p:cNvSpPr/>
          <p:nvPr/>
        </p:nvSpPr>
        <p:spPr>
          <a:xfrm>
            <a:off x="228600" y="990600"/>
            <a:ext cx="1600200"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B8AE3F-9455-449A-9BB3-5E5799A11E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76800" y="3040731"/>
            <a:ext cx="4114800" cy="3741069"/>
          </a:xfrm>
          <a:prstGeom prst="rect">
            <a:avLst/>
          </a:prstGeom>
          <a:ln w="15875">
            <a:solidFill>
              <a:srgbClr val="002060"/>
            </a:solidFill>
          </a:ln>
        </p:spPr>
      </p:pic>
    </p:spTree>
    <p:extLst>
      <p:ext uri="{BB962C8B-B14F-4D97-AF65-F5344CB8AC3E}">
        <p14:creationId xmlns:p14="http://schemas.microsoft.com/office/powerpoint/2010/main" val="312610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D3A3A0-7890-499B-854B-23BC6FC2F1E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6659" y="381000"/>
            <a:ext cx="4256741" cy="2819400"/>
          </a:xfrm>
          <a:prstGeom prst="rect">
            <a:avLst/>
          </a:prstGeom>
        </p:spPr>
      </p:pic>
      <p:pic>
        <p:nvPicPr>
          <p:cNvPr id="3" name="Picture 2">
            <a:extLst>
              <a:ext uri="{FF2B5EF4-FFF2-40B4-BE49-F238E27FC236}">
                <a16:creationId xmlns:a16="http://schemas.microsoft.com/office/drawing/2014/main" id="{F21CCBD8-0780-469B-A38A-B0B5805E84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3296653"/>
            <a:ext cx="8686800" cy="3027947"/>
          </a:xfrm>
          <a:prstGeom prst="rect">
            <a:avLst/>
          </a:prstGeom>
          <a:ln w="15875">
            <a:solidFill>
              <a:srgbClr val="002060"/>
            </a:solidFill>
          </a:ln>
        </p:spPr>
      </p:pic>
      <p:pic>
        <p:nvPicPr>
          <p:cNvPr id="4" name="Picture 3">
            <a:extLst>
              <a:ext uri="{FF2B5EF4-FFF2-40B4-BE49-F238E27FC236}">
                <a16:creationId xmlns:a16="http://schemas.microsoft.com/office/drawing/2014/main" id="{C568739B-058B-4944-9146-186E2FCD6F2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56145"/>
            <a:ext cx="5943600" cy="228601"/>
          </a:xfrm>
          <a:prstGeom prst="rect">
            <a:avLst/>
          </a:prstGeom>
        </p:spPr>
      </p:pic>
    </p:spTree>
    <p:extLst>
      <p:ext uri="{BB962C8B-B14F-4D97-AF65-F5344CB8AC3E}">
        <p14:creationId xmlns:p14="http://schemas.microsoft.com/office/powerpoint/2010/main" val="325524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3E967B5-3706-4E05-8109-5767FA9687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19700" y="4039433"/>
            <a:ext cx="3619500" cy="2650897"/>
          </a:xfrm>
          <a:prstGeom prst="rect">
            <a:avLst/>
          </a:prstGeom>
        </p:spPr>
      </p:pic>
      <p:pic>
        <p:nvPicPr>
          <p:cNvPr id="34" name="Picture 33">
            <a:extLst>
              <a:ext uri="{FF2B5EF4-FFF2-40B4-BE49-F238E27FC236}">
                <a16:creationId xmlns:a16="http://schemas.microsoft.com/office/drawing/2014/main" id="{2F219717-5D62-4112-AC5D-C5A1650F1F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4604" y="3993581"/>
            <a:ext cx="3896036" cy="2742599"/>
          </a:xfrm>
          <a:prstGeom prst="rect">
            <a:avLst/>
          </a:prstGeom>
        </p:spPr>
      </p:pic>
      <p:sp>
        <p:nvSpPr>
          <p:cNvPr id="2" name="Title 1"/>
          <p:cNvSpPr>
            <a:spLocks noGrp="1"/>
          </p:cNvSpPr>
          <p:nvPr>
            <p:ph type="title"/>
          </p:nvPr>
        </p:nvSpPr>
        <p:spPr>
          <a:xfrm>
            <a:off x="152400" y="-304800"/>
            <a:ext cx="8229600" cy="990600"/>
          </a:xfrm>
        </p:spPr>
        <p:txBody>
          <a:bodyPr>
            <a:normAutofit/>
          </a:bodyPr>
          <a:lstStyle/>
          <a:p>
            <a:r>
              <a:rPr lang="en-US" sz="2800" dirty="0">
                <a:solidFill>
                  <a:schemeClr val="bg1"/>
                </a:solidFill>
              </a:rPr>
              <a:t>2019/2021 WAR leaders</a:t>
            </a:r>
          </a:p>
        </p:txBody>
      </p:sp>
      <p:sp>
        <p:nvSpPr>
          <p:cNvPr id="4" name="TextBox 3"/>
          <p:cNvSpPr txBox="1"/>
          <p:nvPr/>
        </p:nvSpPr>
        <p:spPr>
          <a:xfrm>
            <a:off x="1676400" y="468868"/>
            <a:ext cx="697627" cy="369332"/>
          </a:xfrm>
          <a:prstGeom prst="rect">
            <a:avLst/>
          </a:prstGeom>
          <a:noFill/>
          <a:ln w="28575">
            <a:solidFill>
              <a:srgbClr val="C00000"/>
            </a:solidFill>
          </a:ln>
        </p:spPr>
        <p:txBody>
          <a:bodyPr wrap="none" rtlCol="0">
            <a:spAutoFit/>
          </a:bodyPr>
          <a:lstStyle/>
          <a:p>
            <a:r>
              <a:rPr lang="en-US" dirty="0">
                <a:solidFill>
                  <a:srgbClr val="0000CC"/>
                </a:solidFill>
              </a:rPr>
              <a:t>2020</a:t>
            </a:r>
          </a:p>
        </p:txBody>
      </p:sp>
      <p:sp>
        <p:nvSpPr>
          <p:cNvPr id="10" name="TextBox 9"/>
          <p:cNvSpPr txBox="1"/>
          <p:nvPr/>
        </p:nvSpPr>
        <p:spPr>
          <a:xfrm>
            <a:off x="5963959" y="421989"/>
            <a:ext cx="2886239" cy="369332"/>
          </a:xfrm>
          <a:prstGeom prst="rect">
            <a:avLst/>
          </a:prstGeom>
          <a:noFill/>
          <a:ln w="28575">
            <a:solidFill>
              <a:srgbClr val="C00000"/>
            </a:solidFill>
          </a:ln>
        </p:spPr>
        <p:txBody>
          <a:bodyPr wrap="none" rtlCol="0">
            <a:spAutoFit/>
          </a:bodyPr>
          <a:lstStyle/>
          <a:p>
            <a:r>
              <a:rPr lang="en-US" dirty="0">
                <a:solidFill>
                  <a:srgbClr val="0000CC"/>
                </a:solidFill>
              </a:rPr>
              <a:t>2021 </a:t>
            </a:r>
            <a:r>
              <a:rPr lang="en-US" i="1" dirty="0">
                <a:solidFill>
                  <a:srgbClr val="0000CC"/>
                </a:solidFill>
              </a:rPr>
              <a:t>{MVPs – </a:t>
            </a:r>
            <a:r>
              <a:rPr lang="en-US" i="1" dirty="0" err="1">
                <a:solidFill>
                  <a:srgbClr val="0000CC"/>
                </a:solidFill>
              </a:rPr>
              <a:t>Thur</a:t>
            </a:r>
            <a:r>
              <a:rPr lang="en-US" i="1" dirty="0">
                <a:solidFill>
                  <a:srgbClr val="0000CC"/>
                </a:solidFill>
              </a:rPr>
              <a:t> 11/18}</a:t>
            </a:r>
            <a:endParaRPr lang="en-US" dirty="0">
              <a:solidFill>
                <a:srgbClr val="0000CC"/>
              </a:solidFill>
            </a:endParaRPr>
          </a:p>
        </p:txBody>
      </p:sp>
      <p:cxnSp>
        <p:nvCxnSpPr>
          <p:cNvPr id="11" name="Straight Connector 10"/>
          <p:cNvCxnSpPr/>
          <p:nvPr/>
        </p:nvCxnSpPr>
        <p:spPr>
          <a:xfrm>
            <a:off x="304800" y="3810000"/>
            <a:ext cx="8458200"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533011"/>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649451" y="16764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006A3B29-5DA4-43C5-9C4C-7D1063BF6E08}"/>
              </a:ext>
            </a:extLst>
          </p:cNvPr>
          <p:cNvSpPr/>
          <p:nvPr/>
        </p:nvSpPr>
        <p:spPr>
          <a:xfrm>
            <a:off x="226098" y="245006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8D0152FC-F47D-469C-88B5-28B533060B5B}"/>
              </a:ext>
            </a:extLst>
          </p:cNvPr>
          <p:cNvCxnSpPr/>
          <p:nvPr/>
        </p:nvCxnSpPr>
        <p:spPr>
          <a:xfrm>
            <a:off x="4649451" y="5638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Star: 5 Points 2">
            <a:extLst>
              <a:ext uri="{FF2B5EF4-FFF2-40B4-BE49-F238E27FC236}">
                <a16:creationId xmlns:a16="http://schemas.microsoft.com/office/drawing/2014/main" id="{65A777A2-8BD3-4250-A43C-696743CAA19B}"/>
              </a:ext>
            </a:extLst>
          </p:cNvPr>
          <p:cNvSpPr/>
          <p:nvPr/>
        </p:nvSpPr>
        <p:spPr>
          <a:xfrm>
            <a:off x="152400" y="49375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207C6B-1C65-4211-8618-46BD22BF7BEC}"/>
              </a:ext>
            </a:extLst>
          </p:cNvPr>
          <p:cNvSpPr txBox="1"/>
          <p:nvPr/>
        </p:nvSpPr>
        <p:spPr>
          <a:xfrm>
            <a:off x="406253" y="485001"/>
            <a:ext cx="651140" cy="276999"/>
          </a:xfrm>
          <a:prstGeom prst="rect">
            <a:avLst/>
          </a:prstGeom>
          <a:noFill/>
        </p:spPr>
        <p:txBody>
          <a:bodyPr wrap="none" rtlCol="0">
            <a:spAutoFit/>
          </a:bodyPr>
          <a:lstStyle/>
          <a:p>
            <a:r>
              <a:rPr lang="en-US" sz="1200" dirty="0"/>
              <a:t>= MVP</a:t>
            </a:r>
          </a:p>
        </p:txBody>
      </p:sp>
      <p:pic>
        <p:nvPicPr>
          <p:cNvPr id="29" name="Picture 28">
            <a:extLst>
              <a:ext uri="{FF2B5EF4-FFF2-40B4-BE49-F238E27FC236}">
                <a16:creationId xmlns:a16="http://schemas.microsoft.com/office/drawing/2014/main" id="{321F4388-606B-433F-8F1B-8259C2FBECF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65420" y="968065"/>
            <a:ext cx="3573780" cy="2719389"/>
          </a:xfrm>
          <a:prstGeom prst="rect">
            <a:avLst/>
          </a:prstGeom>
        </p:spPr>
      </p:pic>
      <p:sp>
        <p:nvSpPr>
          <p:cNvPr id="7" name="Star: 5 Points 6">
            <a:extLst>
              <a:ext uri="{FF2B5EF4-FFF2-40B4-BE49-F238E27FC236}">
                <a16:creationId xmlns:a16="http://schemas.microsoft.com/office/drawing/2014/main" id="{4A0D3D46-4ECD-490A-905E-57F313A572C6}"/>
              </a:ext>
            </a:extLst>
          </p:cNvPr>
          <p:cNvSpPr/>
          <p:nvPr/>
        </p:nvSpPr>
        <p:spPr>
          <a:xfrm>
            <a:off x="190808" y="3363635"/>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tar: 5 Points 30">
            <a:extLst>
              <a:ext uri="{FF2B5EF4-FFF2-40B4-BE49-F238E27FC236}">
                <a16:creationId xmlns:a16="http://schemas.microsoft.com/office/drawing/2014/main" id="{39C0797E-B596-4429-BC26-CD4163441E73}"/>
              </a:ext>
            </a:extLst>
          </p:cNvPr>
          <p:cNvSpPr/>
          <p:nvPr/>
        </p:nvSpPr>
        <p:spPr>
          <a:xfrm>
            <a:off x="277102" y="5003439"/>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tar: 5 Points 31">
            <a:extLst>
              <a:ext uri="{FF2B5EF4-FFF2-40B4-BE49-F238E27FC236}">
                <a16:creationId xmlns:a16="http://schemas.microsoft.com/office/drawing/2014/main" id="{A7EDD521-64FC-43DA-B40A-6EC6E296AF90}"/>
              </a:ext>
            </a:extLst>
          </p:cNvPr>
          <p:cNvSpPr/>
          <p:nvPr/>
        </p:nvSpPr>
        <p:spPr>
          <a:xfrm>
            <a:off x="290702" y="449851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862E1215-230C-4FA2-978A-E9DF443936E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279"/>
          <a:stretch/>
        </p:blipFill>
        <p:spPr>
          <a:xfrm>
            <a:off x="503235" y="937144"/>
            <a:ext cx="3889797" cy="2769490"/>
          </a:xfrm>
          <a:prstGeom prst="rect">
            <a:avLst/>
          </a:prstGeom>
        </p:spPr>
      </p:pic>
      <p:sp>
        <p:nvSpPr>
          <p:cNvPr id="21" name="Star: 5 Points 20">
            <a:extLst>
              <a:ext uri="{FF2B5EF4-FFF2-40B4-BE49-F238E27FC236}">
                <a16:creationId xmlns:a16="http://schemas.microsoft.com/office/drawing/2014/main" id="{EBCDA04F-88D0-4155-96EF-4E7EF150D710}"/>
              </a:ext>
            </a:extLst>
          </p:cNvPr>
          <p:cNvSpPr/>
          <p:nvPr/>
        </p:nvSpPr>
        <p:spPr>
          <a:xfrm>
            <a:off x="4988598" y="1306678"/>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15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A3202EC-6DFB-4131-B796-3CC5DABB7C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55472" y="982119"/>
            <a:ext cx="3174128" cy="2658523"/>
          </a:xfrm>
          <a:prstGeom prst="rect">
            <a:avLst/>
          </a:prstGeom>
        </p:spPr>
      </p:pic>
      <p:sp>
        <p:nvSpPr>
          <p:cNvPr id="9" name="Title 1"/>
          <p:cNvSpPr txBox="1">
            <a:spLocks/>
          </p:cNvSpPr>
          <p:nvPr/>
        </p:nvSpPr>
        <p:spPr>
          <a:xfrm>
            <a:off x="152400" y="-3048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dirty="0">
                <a:solidFill>
                  <a:schemeClr val="bg1"/>
                </a:solidFill>
              </a:rPr>
              <a:t>2019-20 WAR leaders: Offense vs. Defense</a:t>
            </a:r>
          </a:p>
        </p:txBody>
      </p:sp>
      <p:sp>
        <p:nvSpPr>
          <p:cNvPr id="10" name="TextBox 9"/>
          <p:cNvSpPr txBox="1"/>
          <p:nvPr/>
        </p:nvSpPr>
        <p:spPr>
          <a:xfrm>
            <a:off x="1435973" y="468868"/>
            <a:ext cx="697627" cy="369332"/>
          </a:xfrm>
          <a:prstGeom prst="rect">
            <a:avLst/>
          </a:prstGeom>
          <a:noFill/>
          <a:ln w="28575">
            <a:solidFill>
              <a:srgbClr val="C00000"/>
            </a:solidFill>
          </a:ln>
        </p:spPr>
        <p:txBody>
          <a:bodyPr wrap="none" rtlCol="0">
            <a:spAutoFit/>
          </a:bodyPr>
          <a:lstStyle/>
          <a:p>
            <a:r>
              <a:rPr lang="en-US" dirty="0">
                <a:solidFill>
                  <a:srgbClr val="0000CC"/>
                </a:solidFill>
              </a:rPr>
              <a:t>2020</a:t>
            </a:r>
          </a:p>
        </p:txBody>
      </p:sp>
      <p:cxnSp>
        <p:nvCxnSpPr>
          <p:cNvPr id="14" name="Straight Connector 13"/>
          <p:cNvCxnSpPr/>
          <p:nvPr/>
        </p:nvCxnSpPr>
        <p:spPr>
          <a:xfrm>
            <a:off x="304800" y="3886200"/>
            <a:ext cx="8458200"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A4556A-6E84-4570-931F-8BB616935B0B}"/>
              </a:ext>
            </a:extLst>
          </p:cNvPr>
          <p:cNvSpPr txBox="1"/>
          <p:nvPr/>
        </p:nvSpPr>
        <p:spPr>
          <a:xfrm>
            <a:off x="6769973" y="385649"/>
            <a:ext cx="697627" cy="369332"/>
          </a:xfrm>
          <a:prstGeom prst="rect">
            <a:avLst/>
          </a:prstGeom>
          <a:noFill/>
          <a:ln w="28575">
            <a:solidFill>
              <a:srgbClr val="C00000"/>
            </a:solidFill>
          </a:ln>
        </p:spPr>
        <p:txBody>
          <a:bodyPr wrap="none" rtlCol="0">
            <a:spAutoFit/>
          </a:bodyPr>
          <a:lstStyle/>
          <a:p>
            <a:r>
              <a:rPr lang="en-US" dirty="0">
                <a:solidFill>
                  <a:srgbClr val="0000CC"/>
                </a:solidFill>
              </a:rPr>
              <a:t>2021</a:t>
            </a:r>
          </a:p>
        </p:txBody>
      </p:sp>
      <p:cxnSp>
        <p:nvCxnSpPr>
          <p:cNvPr id="18" name="Straight Arrow Connector 17">
            <a:extLst>
              <a:ext uri="{FF2B5EF4-FFF2-40B4-BE49-F238E27FC236}">
                <a16:creationId xmlns:a16="http://schemas.microsoft.com/office/drawing/2014/main" id="{207CC9B0-462F-412D-9A67-F4364EF72213}"/>
              </a:ext>
            </a:extLst>
          </p:cNvPr>
          <p:cNvCxnSpPr/>
          <p:nvPr/>
        </p:nvCxnSpPr>
        <p:spPr>
          <a:xfrm>
            <a:off x="4495800" y="1447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Star: 5 Points 2">
            <a:extLst>
              <a:ext uri="{FF2B5EF4-FFF2-40B4-BE49-F238E27FC236}">
                <a16:creationId xmlns:a16="http://schemas.microsoft.com/office/drawing/2014/main" id="{1591CF83-4CDC-4133-AE81-2D8696FDD88C}"/>
              </a:ext>
            </a:extLst>
          </p:cNvPr>
          <p:cNvSpPr/>
          <p:nvPr/>
        </p:nvSpPr>
        <p:spPr>
          <a:xfrm>
            <a:off x="152400" y="49375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46DF336-D4BC-441D-AB74-FF2E76DDD2A2}"/>
              </a:ext>
            </a:extLst>
          </p:cNvPr>
          <p:cNvSpPr txBox="1"/>
          <p:nvPr/>
        </p:nvSpPr>
        <p:spPr>
          <a:xfrm>
            <a:off x="406253" y="485001"/>
            <a:ext cx="651140" cy="276999"/>
          </a:xfrm>
          <a:prstGeom prst="rect">
            <a:avLst/>
          </a:prstGeom>
          <a:noFill/>
        </p:spPr>
        <p:txBody>
          <a:bodyPr wrap="none" rtlCol="0">
            <a:spAutoFit/>
          </a:bodyPr>
          <a:lstStyle/>
          <a:p>
            <a:r>
              <a:rPr lang="en-US" sz="1200" dirty="0"/>
              <a:t>= MVP</a:t>
            </a:r>
          </a:p>
        </p:txBody>
      </p:sp>
      <p:pic>
        <p:nvPicPr>
          <p:cNvPr id="7" name="Picture 6">
            <a:extLst>
              <a:ext uri="{FF2B5EF4-FFF2-40B4-BE49-F238E27FC236}">
                <a16:creationId xmlns:a16="http://schemas.microsoft.com/office/drawing/2014/main" id="{0AFF7402-6AB3-442C-A3F9-28D5CAB566D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6406" y="923364"/>
            <a:ext cx="3657600" cy="2810436"/>
          </a:xfrm>
          <a:prstGeom prst="rect">
            <a:avLst/>
          </a:prstGeom>
        </p:spPr>
      </p:pic>
      <p:pic>
        <p:nvPicPr>
          <p:cNvPr id="28" name="Picture 27">
            <a:extLst>
              <a:ext uri="{FF2B5EF4-FFF2-40B4-BE49-F238E27FC236}">
                <a16:creationId xmlns:a16="http://schemas.microsoft.com/office/drawing/2014/main" id="{6DC22F6B-01BD-46DA-92CC-2024838D49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7930" y="3948221"/>
            <a:ext cx="3856870" cy="2810436"/>
          </a:xfrm>
          <a:prstGeom prst="rect">
            <a:avLst/>
          </a:prstGeom>
        </p:spPr>
      </p:pic>
      <p:sp>
        <p:nvSpPr>
          <p:cNvPr id="32" name="Star: 5 Points 31">
            <a:extLst>
              <a:ext uri="{FF2B5EF4-FFF2-40B4-BE49-F238E27FC236}">
                <a16:creationId xmlns:a16="http://schemas.microsoft.com/office/drawing/2014/main" id="{03E32412-6FA9-4AD6-8F2A-2409C4DA017A}"/>
              </a:ext>
            </a:extLst>
          </p:cNvPr>
          <p:cNvSpPr/>
          <p:nvPr/>
        </p:nvSpPr>
        <p:spPr>
          <a:xfrm>
            <a:off x="107806" y="15240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tar: 5 Points 33">
            <a:extLst>
              <a:ext uri="{FF2B5EF4-FFF2-40B4-BE49-F238E27FC236}">
                <a16:creationId xmlns:a16="http://schemas.microsoft.com/office/drawing/2014/main" id="{1E1AB48F-3DC2-4046-AD8C-E7B63434A946}"/>
              </a:ext>
            </a:extLst>
          </p:cNvPr>
          <p:cNvSpPr/>
          <p:nvPr/>
        </p:nvSpPr>
        <p:spPr>
          <a:xfrm>
            <a:off x="61446" y="342451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4230849-0CA5-4E1D-83AC-3219A1A7D3A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05401" y="4017819"/>
            <a:ext cx="3200399" cy="2624896"/>
          </a:xfrm>
          <a:prstGeom prst="rect">
            <a:avLst/>
          </a:prstGeom>
        </p:spPr>
      </p:pic>
      <p:cxnSp>
        <p:nvCxnSpPr>
          <p:cNvPr id="29" name="Straight Arrow Connector 28">
            <a:extLst>
              <a:ext uri="{FF2B5EF4-FFF2-40B4-BE49-F238E27FC236}">
                <a16:creationId xmlns:a16="http://schemas.microsoft.com/office/drawing/2014/main" id="{D6D7DCCC-6175-4FE2-9A45-DF224098D7EB}"/>
              </a:ext>
            </a:extLst>
          </p:cNvPr>
          <p:cNvCxnSpPr/>
          <p:nvPr/>
        </p:nvCxnSpPr>
        <p:spPr>
          <a:xfrm>
            <a:off x="4495800" y="16764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A87749-C457-42A0-8AFF-5E0CBF5235F3}"/>
              </a:ext>
            </a:extLst>
          </p:cNvPr>
          <p:cNvCxnSpPr/>
          <p:nvPr/>
        </p:nvCxnSpPr>
        <p:spPr>
          <a:xfrm>
            <a:off x="4495800" y="2590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800892-572F-46EF-9BBE-2BFFD610BEC4}"/>
              </a:ext>
            </a:extLst>
          </p:cNvPr>
          <p:cNvCxnSpPr/>
          <p:nvPr/>
        </p:nvCxnSpPr>
        <p:spPr>
          <a:xfrm>
            <a:off x="4495800" y="32766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71020D5-E78D-4572-AD24-A71F038FE1FC}"/>
              </a:ext>
            </a:extLst>
          </p:cNvPr>
          <p:cNvCxnSpPr/>
          <p:nvPr/>
        </p:nvCxnSpPr>
        <p:spPr>
          <a:xfrm>
            <a:off x="4495800" y="4495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EF9D6D-954E-4CB5-9F8A-90678CB1710C}"/>
              </a:ext>
            </a:extLst>
          </p:cNvPr>
          <p:cNvCxnSpPr/>
          <p:nvPr/>
        </p:nvCxnSpPr>
        <p:spPr>
          <a:xfrm>
            <a:off x="4495800" y="5638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E8661F-2E1E-4A1A-AEB1-96252758C2BC}"/>
              </a:ext>
            </a:extLst>
          </p:cNvPr>
          <p:cNvCxnSpPr/>
          <p:nvPr/>
        </p:nvCxnSpPr>
        <p:spPr>
          <a:xfrm>
            <a:off x="4495800" y="60960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6C90B2-0A16-4CF3-82AE-C67845D85108}"/>
              </a:ext>
            </a:extLst>
          </p:cNvPr>
          <p:cNvCxnSpPr/>
          <p:nvPr/>
        </p:nvCxnSpPr>
        <p:spPr>
          <a:xfrm>
            <a:off x="4495800" y="6553200"/>
            <a:ext cx="609600" cy="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CE1BFBB7-F5F9-467D-95AF-8642890B5E28}"/>
              </a:ext>
            </a:extLst>
          </p:cNvPr>
          <p:cNvSpPr/>
          <p:nvPr/>
        </p:nvSpPr>
        <p:spPr>
          <a:xfrm>
            <a:off x="4989849" y="2228851"/>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97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70EF59-BB6A-4EE1-BE41-BF23EAC3BEE8}"/>
              </a:ext>
            </a:extLst>
          </p:cNvPr>
          <p:cNvGrpSpPr/>
          <p:nvPr/>
        </p:nvGrpSpPr>
        <p:grpSpPr>
          <a:xfrm>
            <a:off x="228600" y="609600"/>
            <a:ext cx="8610600" cy="5610050"/>
            <a:chOff x="152400" y="762000"/>
            <a:chExt cx="6934200" cy="4517828"/>
          </a:xfrm>
        </p:grpSpPr>
        <p:pic>
          <p:nvPicPr>
            <p:cNvPr id="3" name="Picture 2">
              <a:extLst>
                <a:ext uri="{FF2B5EF4-FFF2-40B4-BE49-F238E27FC236}">
                  <a16:creationId xmlns:a16="http://schemas.microsoft.com/office/drawing/2014/main" id="{C29C4805-75CE-4EBF-B72E-0C46829148E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9600" y="762000"/>
              <a:ext cx="2667000" cy="4517828"/>
            </a:xfrm>
            <a:prstGeom prst="rect">
              <a:avLst/>
            </a:prstGeom>
          </p:spPr>
        </p:pic>
        <p:pic>
          <p:nvPicPr>
            <p:cNvPr id="18" name="Picture 17">
              <a:extLst>
                <a:ext uri="{FF2B5EF4-FFF2-40B4-BE49-F238E27FC236}">
                  <a16:creationId xmlns:a16="http://schemas.microsoft.com/office/drawing/2014/main" id="{E049D586-93DE-44EA-BC32-5D831857273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762000"/>
              <a:ext cx="1752600" cy="4517828"/>
            </a:xfrm>
            <a:prstGeom prst="rect">
              <a:avLst/>
            </a:prstGeom>
          </p:spPr>
        </p:pic>
        <p:pic>
          <p:nvPicPr>
            <p:cNvPr id="20" name="Picture 19">
              <a:extLst>
                <a:ext uri="{FF2B5EF4-FFF2-40B4-BE49-F238E27FC236}">
                  <a16:creationId xmlns:a16="http://schemas.microsoft.com/office/drawing/2014/main" id="{55A71E61-8918-4F48-AC71-12096C2194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05000" y="762000"/>
              <a:ext cx="2514600" cy="4517828"/>
            </a:xfrm>
            <a:prstGeom prst="rect">
              <a:avLst/>
            </a:prstGeom>
          </p:spPr>
        </p:pic>
      </p:grpSp>
      <p:sp>
        <p:nvSpPr>
          <p:cNvPr id="5" name="TextBox 4">
            <a:extLst>
              <a:ext uri="{FF2B5EF4-FFF2-40B4-BE49-F238E27FC236}">
                <a16:creationId xmlns:a16="http://schemas.microsoft.com/office/drawing/2014/main" id="{B6972069-F4AF-49FA-AFDA-E68F5C21DDC8}"/>
              </a:ext>
            </a:extLst>
          </p:cNvPr>
          <p:cNvSpPr txBox="1"/>
          <p:nvPr/>
        </p:nvSpPr>
        <p:spPr>
          <a:xfrm>
            <a:off x="3171763" y="11668"/>
            <a:ext cx="2446182" cy="369332"/>
          </a:xfrm>
          <a:prstGeom prst="rect">
            <a:avLst/>
          </a:prstGeom>
          <a:noFill/>
        </p:spPr>
        <p:txBody>
          <a:bodyPr wrap="none" rtlCol="0">
            <a:spAutoFit/>
          </a:bodyPr>
          <a:lstStyle/>
          <a:p>
            <a:r>
              <a:rPr lang="en-US" b="1" dirty="0">
                <a:solidFill>
                  <a:schemeClr val="bg1"/>
                </a:solidFill>
              </a:rPr>
              <a:t>OPS: TOP 20 in 2021</a:t>
            </a:r>
          </a:p>
        </p:txBody>
      </p:sp>
      <p:sp>
        <p:nvSpPr>
          <p:cNvPr id="23" name="TextBox 22">
            <a:extLst>
              <a:ext uri="{FF2B5EF4-FFF2-40B4-BE49-F238E27FC236}">
                <a16:creationId xmlns:a16="http://schemas.microsoft.com/office/drawing/2014/main" id="{7CC0D9C2-FF66-4C5B-B6AC-E3B740048D6C}"/>
              </a:ext>
            </a:extLst>
          </p:cNvPr>
          <p:cNvSpPr txBox="1"/>
          <p:nvPr/>
        </p:nvSpPr>
        <p:spPr>
          <a:xfrm>
            <a:off x="1511351" y="4445169"/>
            <a:ext cx="425116" cy="253916"/>
          </a:xfrm>
          <a:prstGeom prst="rect">
            <a:avLst/>
          </a:prstGeom>
          <a:noFill/>
        </p:spPr>
        <p:txBody>
          <a:bodyPr wrap="none" rtlCol="0">
            <a:spAutoFit/>
          </a:bodyPr>
          <a:lstStyle/>
          <a:p>
            <a:r>
              <a:rPr lang="en-US" sz="1050" dirty="0">
                <a:solidFill>
                  <a:srgbClr val="C00000"/>
                </a:solidFill>
              </a:rPr>
              <a:t>{11}</a:t>
            </a:r>
          </a:p>
        </p:txBody>
      </p:sp>
      <p:sp>
        <p:nvSpPr>
          <p:cNvPr id="25" name="TextBox 24">
            <a:extLst>
              <a:ext uri="{FF2B5EF4-FFF2-40B4-BE49-F238E27FC236}">
                <a16:creationId xmlns:a16="http://schemas.microsoft.com/office/drawing/2014/main" id="{E0AF8614-3B46-4C1A-8183-0E48F489A640}"/>
              </a:ext>
            </a:extLst>
          </p:cNvPr>
          <p:cNvSpPr txBox="1"/>
          <p:nvPr/>
        </p:nvSpPr>
        <p:spPr>
          <a:xfrm>
            <a:off x="1524000" y="1905000"/>
            <a:ext cx="425116" cy="253916"/>
          </a:xfrm>
          <a:prstGeom prst="rect">
            <a:avLst/>
          </a:prstGeom>
          <a:noFill/>
        </p:spPr>
        <p:txBody>
          <a:bodyPr wrap="none" rtlCol="0">
            <a:spAutoFit/>
          </a:bodyPr>
          <a:lstStyle/>
          <a:p>
            <a:r>
              <a:rPr lang="en-US" sz="1050" dirty="0">
                <a:solidFill>
                  <a:srgbClr val="C00000"/>
                </a:solidFill>
              </a:rPr>
              <a:t>{18}</a:t>
            </a:r>
          </a:p>
        </p:txBody>
      </p:sp>
      <p:sp>
        <p:nvSpPr>
          <p:cNvPr id="27" name="TextBox 26">
            <a:extLst>
              <a:ext uri="{FF2B5EF4-FFF2-40B4-BE49-F238E27FC236}">
                <a16:creationId xmlns:a16="http://schemas.microsoft.com/office/drawing/2014/main" id="{89792099-7A61-47B4-9B34-E48E841CA636}"/>
              </a:ext>
            </a:extLst>
          </p:cNvPr>
          <p:cNvSpPr txBox="1"/>
          <p:nvPr/>
        </p:nvSpPr>
        <p:spPr>
          <a:xfrm>
            <a:off x="1549021" y="5205451"/>
            <a:ext cx="349776" cy="253916"/>
          </a:xfrm>
          <a:prstGeom prst="rect">
            <a:avLst/>
          </a:prstGeom>
          <a:noFill/>
        </p:spPr>
        <p:txBody>
          <a:bodyPr wrap="none" rtlCol="0">
            <a:spAutoFit/>
          </a:bodyPr>
          <a:lstStyle/>
          <a:p>
            <a:r>
              <a:rPr lang="en-US" sz="1050" dirty="0">
                <a:solidFill>
                  <a:srgbClr val="C00000"/>
                </a:solidFill>
              </a:rPr>
              <a:t>{2}</a:t>
            </a:r>
          </a:p>
        </p:txBody>
      </p:sp>
      <p:sp>
        <p:nvSpPr>
          <p:cNvPr id="29" name="TextBox 28">
            <a:extLst>
              <a:ext uri="{FF2B5EF4-FFF2-40B4-BE49-F238E27FC236}">
                <a16:creationId xmlns:a16="http://schemas.microsoft.com/office/drawing/2014/main" id="{62D242BF-605F-4096-AD3E-72C7F8480031}"/>
              </a:ext>
            </a:extLst>
          </p:cNvPr>
          <p:cNvSpPr txBox="1"/>
          <p:nvPr/>
        </p:nvSpPr>
        <p:spPr>
          <a:xfrm>
            <a:off x="1271206" y="1651084"/>
            <a:ext cx="349776" cy="253916"/>
          </a:xfrm>
          <a:prstGeom prst="rect">
            <a:avLst/>
          </a:prstGeom>
          <a:noFill/>
        </p:spPr>
        <p:txBody>
          <a:bodyPr wrap="square" rtlCol="0">
            <a:spAutoFit/>
          </a:bodyPr>
          <a:lstStyle/>
          <a:p>
            <a:r>
              <a:rPr lang="en-US" sz="1050" dirty="0">
                <a:solidFill>
                  <a:srgbClr val="C00000"/>
                </a:solidFill>
              </a:rPr>
              <a:t>{1}</a:t>
            </a:r>
          </a:p>
        </p:txBody>
      </p:sp>
      <p:sp>
        <p:nvSpPr>
          <p:cNvPr id="21" name="TextBox 20">
            <a:extLst>
              <a:ext uri="{FF2B5EF4-FFF2-40B4-BE49-F238E27FC236}">
                <a16:creationId xmlns:a16="http://schemas.microsoft.com/office/drawing/2014/main" id="{BC107114-ED10-4B12-BFE5-53C4AEAD408F}"/>
              </a:ext>
            </a:extLst>
          </p:cNvPr>
          <p:cNvSpPr txBox="1"/>
          <p:nvPr/>
        </p:nvSpPr>
        <p:spPr>
          <a:xfrm>
            <a:off x="1447800" y="5943600"/>
            <a:ext cx="349776" cy="253916"/>
          </a:xfrm>
          <a:prstGeom prst="rect">
            <a:avLst/>
          </a:prstGeom>
          <a:noFill/>
        </p:spPr>
        <p:txBody>
          <a:bodyPr wrap="none" rtlCol="0">
            <a:spAutoFit/>
          </a:bodyPr>
          <a:lstStyle/>
          <a:p>
            <a:r>
              <a:rPr lang="en-US" sz="1050" dirty="0">
                <a:solidFill>
                  <a:srgbClr val="C00000"/>
                </a:solidFill>
              </a:rPr>
              <a:t>{5}</a:t>
            </a:r>
          </a:p>
        </p:txBody>
      </p:sp>
      <p:sp>
        <p:nvSpPr>
          <p:cNvPr id="12" name="Star: 5 Points 11">
            <a:extLst>
              <a:ext uri="{FF2B5EF4-FFF2-40B4-BE49-F238E27FC236}">
                <a16:creationId xmlns:a16="http://schemas.microsoft.com/office/drawing/2014/main" id="{5BA9CE65-74A8-4BA5-9B1E-177FE2F26158}"/>
              </a:ext>
            </a:extLst>
          </p:cNvPr>
          <p:cNvSpPr/>
          <p:nvPr/>
        </p:nvSpPr>
        <p:spPr>
          <a:xfrm>
            <a:off x="0" y="11430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306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D4B82A-B362-4F47-96EC-83D841AA0EA8}"/>
              </a:ext>
            </a:extLst>
          </p:cNvPr>
          <p:cNvSpPr txBox="1"/>
          <p:nvPr/>
        </p:nvSpPr>
        <p:spPr>
          <a:xfrm>
            <a:off x="228600" y="0"/>
            <a:ext cx="2554033" cy="400110"/>
          </a:xfrm>
          <a:prstGeom prst="rect">
            <a:avLst/>
          </a:prstGeom>
          <a:noFill/>
        </p:spPr>
        <p:txBody>
          <a:bodyPr wrap="none" rtlCol="0">
            <a:spAutoFit/>
          </a:bodyPr>
          <a:lstStyle/>
          <a:p>
            <a:r>
              <a:rPr lang="en-US" sz="2000" b="1" dirty="0">
                <a:solidFill>
                  <a:schemeClr val="bg1"/>
                </a:solidFill>
              </a:rPr>
              <a:t>2021 wOBA leaders</a:t>
            </a:r>
          </a:p>
        </p:txBody>
      </p:sp>
      <p:pic>
        <p:nvPicPr>
          <p:cNvPr id="2" name="Picture 1">
            <a:extLst>
              <a:ext uri="{FF2B5EF4-FFF2-40B4-BE49-F238E27FC236}">
                <a16:creationId xmlns:a16="http://schemas.microsoft.com/office/drawing/2014/main" id="{4F56339C-FB70-47A9-A5DD-CC470DAC167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1514" y="457200"/>
            <a:ext cx="7514286" cy="6361905"/>
          </a:xfrm>
          <a:prstGeom prst="rect">
            <a:avLst/>
          </a:prstGeom>
        </p:spPr>
      </p:pic>
      <p:sp>
        <p:nvSpPr>
          <p:cNvPr id="4" name="Star: 5 Points 3">
            <a:extLst>
              <a:ext uri="{FF2B5EF4-FFF2-40B4-BE49-F238E27FC236}">
                <a16:creationId xmlns:a16="http://schemas.microsoft.com/office/drawing/2014/main" id="{A1FE5A11-8FA9-43DC-BB2C-B7F352C2BDD6}"/>
              </a:ext>
            </a:extLst>
          </p:cNvPr>
          <p:cNvSpPr/>
          <p:nvPr/>
        </p:nvSpPr>
        <p:spPr>
          <a:xfrm>
            <a:off x="457200" y="7620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tar: 5 Points 5">
            <a:extLst>
              <a:ext uri="{FF2B5EF4-FFF2-40B4-BE49-F238E27FC236}">
                <a16:creationId xmlns:a16="http://schemas.microsoft.com/office/drawing/2014/main" id="{578C5CC7-1C48-4B66-9177-2F9AE5931336}"/>
              </a:ext>
            </a:extLst>
          </p:cNvPr>
          <p:cNvSpPr/>
          <p:nvPr/>
        </p:nvSpPr>
        <p:spPr>
          <a:xfrm>
            <a:off x="457200" y="18288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867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2AA862-DF44-4850-BC63-B28D29286BE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 y="609600"/>
            <a:ext cx="6858000" cy="5980308"/>
          </a:xfrm>
          <a:prstGeom prst="rect">
            <a:avLst/>
          </a:prstGeom>
          <a:ln w="15875">
            <a:solidFill>
              <a:srgbClr val="002060"/>
            </a:solidFill>
          </a:ln>
        </p:spPr>
      </p:pic>
    </p:spTree>
    <p:extLst>
      <p:ext uri="{BB962C8B-B14F-4D97-AF65-F5344CB8AC3E}">
        <p14:creationId xmlns:p14="http://schemas.microsoft.com/office/powerpoint/2010/main" val="308813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E46B3-A315-4B0D-83A3-D87D763470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00" y="76200"/>
            <a:ext cx="2971800" cy="183417"/>
          </a:xfrm>
          <a:prstGeom prst="rect">
            <a:avLst/>
          </a:prstGeom>
        </p:spPr>
      </p:pic>
      <p:sp>
        <p:nvSpPr>
          <p:cNvPr id="6" name="TextBox 5">
            <a:extLst>
              <a:ext uri="{FF2B5EF4-FFF2-40B4-BE49-F238E27FC236}">
                <a16:creationId xmlns:a16="http://schemas.microsoft.com/office/drawing/2014/main" id="{D5A3A48D-14F0-4D37-AE3B-75E03E314C8B}"/>
              </a:ext>
            </a:extLst>
          </p:cNvPr>
          <p:cNvSpPr txBox="1"/>
          <p:nvPr/>
        </p:nvSpPr>
        <p:spPr>
          <a:xfrm>
            <a:off x="76200" y="2286000"/>
            <a:ext cx="8839200" cy="4462760"/>
          </a:xfrm>
          <a:prstGeom prst="rect">
            <a:avLst/>
          </a:prstGeom>
          <a:noFill/>
        </p:spPr>
        <p:txBody>
          <a:bodyPr wrap="square">
            <a:spAutoFit/>
          </a:bodyPr>
          <a:lstStyle/>
          <a:p>
            <a:pPr marL="0" marR="0">
              <a:spcBef>
                <a:spcPts val="0"/>
              </a:spcBef>
              <a:spcAft>
                <a:spcPts val="900"/>
              </a:spcAft>
            </a:pPr>
            <a:r>
              <a:rPr lang="en-US" sz="1400" dirty="0">
                <a:solidFill>
                  <a:srgbClr val="000000"/>
                </a:solidFill>
                <a:effectLst/>
                <a:latin typeface="+mj-lt"/>
                <a:ea typeface="Calibri" panose="020F0502020204030204" pitchFamily="34" charset="0"/>
              </a:rPr>
              <a:t>Major League Baseball could be headed for a lockout, as labor negotiations between the league and its players association are progressing slowly.</a:t>
            </a:r>
            <a:endParaRPr lang="en-US" sz="1200" dirty="0">
              <a:effectLst/>
              <a:latin typeface="+mj-lt"/>
              <a:ea typeface="Calibri" panose="020F0502020204030204" pitchFamily="34" charset="0"/>
            </a:endParaRPr>
          </a:p>
          <a:p>
            <a:pPr marL="0" marR="0">
              <a:spcBef>
                <a:spcPts val="0"/>
              </a:spcBef>
              <a:spcAft>
                <a:spcPts val="900"/>
              </a:spcAft>
            </a:pPr>
            <a:r>
              <a:rPr lang="en-US" sz="1400" dirty="0">
                <a:solidFill>
                  <a:srgbClr val="000000"/>
                </a:solidFill>
                <a:effectLst/>
                <a:latin typeface="+mj-lt"/>
                <a:ea typeface="Calibri" panose="020F0502020204030204" pitchFamily="34" charset="0"/>
              </a:rPr>
              <a:t>MLB commissioner Rob Manfred said that the Dec. 1 expiration of the current collective bargaining agreement is not a hard deadline for agreeing to a new CBA.</a:t>
            </a:r>
            <a:endParaRPr lang="en-US" sz="1200" dirty="0">
              <a:effectLst/>
              <a:latin typeface="+mj-lt"/>
              <a:ea typeface="Calibri" panose="020F0502020204030204" pitchFamily="34" charset="0"/>
            </a:endParaRPr>
          </a:p>
          <a:p>
            <a:pPr marL="0" marR="0">
              <a:spcBef>
                <a:spcPts val="0"/>
              </a:spcBef>
              <a:spcAft>
                <a:spcPts val="900"/>
              </a:spcAft>
            </a:pPr>
            <a:r>
              <a:rPr lang="en-US" sz="1400" dirty="0">
                <a:solidFill>
                  <a:srgbClr val="000000"/>
                </a:solidFill>
                <a:effectLst/>
                <a:latin typeface="+mj-lt"/>
                <a:ea typeface="Calibri" panose="020F0502020204030204" pitchFamily="34" charset="0"/>
              </a:rPr>
              <a:t>“I can’t believe there’s a single fan in the world who doesn’t understand that an offseason lockout that</a:t>
            </a:r>
            <a:r>
              <a:rPr lang="en-US" sz="1400" b="1" dirty="0">
                <a:solidFill>
                  <a:srgbClr val="000000"/>
                </a:solidFill>
                <a:effectLst/>
                <a:latin typeface="+mj-lt"/>
                <a:ea typeface="Calibri" panose="020F0502020204030204" pitchFamily="34" charset="0"/>
              </a:rPr>
              <a:t> moves the process forward</a:t>
            </a:r>
            <a:r>
              <a:rPr lang="en-US" sz="1400" dirty="0">
                <a:solidFill>
                  <a:srgbClr val="000000"/>
                </a:solidFill>
                <a:effectLst/>
                <a:latin typeface="+mj-lt"/>
                <a:ea typeface="Calibri" panose="020F0502020204030204" pitchFamily="34" charset="0"/>
              </a:rPr>
              <a:t> is different than a labor dispute that costs games,” Manfred </a:t>
            </a:r>
            <a:r>
              <a:rPr lang="en-US" sz="1400" u="none" strike="noStrike" dirty="0">
                <a:solidFill>
                  <a:srgbClr val="3866F6"/>
                </a:solidFill>
                <a:effectLst/>
                <a:latin typeface="+mj-lt"/>
                <a:ea typeface="Calibri" panose="020F0502020204030204" pitchFamily="34" charset="0"/>
                <a:hlinkClick r:id="rId3"/>
              </a:rPr>
              <a:t>said</a:t>
            </a:r>
            <a:r>
              <a:rPr lang="en-US" sz="1400" dirty="0">
                <a:solidFill>
                  <a:srgbClr val="000000"/>
                </a:solidFill>
                <a:effectLst/>
                <a:latin typeface="+mj-lt"/>
                <a:ea typeface="Calibri" panose="020F0502020204030204" pitchFamily="34" charset="0"/>
              </a:rPr>
              <a:t> on Thursday.</a:t>
            </a:r>
            <a:endParaRPr lang="en-US" sz="1200" dirty="0">
              <a:effectLst/>
              <a:latin typeface="+mj-lt"/>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400" dirty="0">
                <a:solidFill>
                  <a:srgbClr val="000000"/>
                </a:solidFill>
                <a:effectLst/>
                <a:latin typeface="+mj-lt"/>
                <a:ea typeface="Times New Roman" panose="02020603050405020304" pitchFamily="18" charset="0"/>
              </a:rPr>
              <a:t>A lockout would </a:t>
            </a:r>
            <a:r>
              <a:rPr lang="en-US" sz="1400" b="1" dirty="0">
                <a:solidFill>
                  <a:srgbClr val="000000"/>
                </a:solidFill>
                <a:effectLst/>
                <a:latin typeface="+mj-lt"/>
                <a:ea typeface="Times New Roman" panose="02020603050405020304" pitchFamily="18" charset="0"/>
              </a:rPr>
              <a:t>put a hold on all MLB transactions</a:t>
            </a:r>
            <a:r>
              <a:rPr lang="en-US" sz="1400" dirty="0">
                <a:solidFill>
                  <a:srgbClr val="000000"/>
                </a:solidFill>
                <a:effectLst/>
                <a:latin typeface="+mj-lt"/>
                <a:ea typeface="Times New Roman" panose="02020603050405020304" pitchFamily="18" charset="0"/>
              </a:rPr>
              <a:t>.</a:t>
            </a:r>
            <a:endParaRPr lang="en-US" sz="1200" dirty="0">
              <a:solidFill>
                <a:srgbClr val="000000"/>
              </a:solidFill>
              <a:effectLst/>
              <a:latin typeface="+mj-lt"/>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400" dirty="0">
                <a:solidFill>
                  <a:srgbClr val="000000"/>
                </a:solidFill>
                <a:effectLst/>
                <a:latin typeface="+mj-lt"/>
                <a:ea typeface="Times New Roman" panose="02020603050405020304" pitchFamily="18" charset="0"/>
              </a:rPr>
              <a:t>The league is not required to initiate a lockout after the CBA expires but may choose to do so.</a:t>
            </a:r>
            <a:endParaRPr lang="en-US" sz="1200" dirty="0">
              <a:solidFill>
                <a:srgbClr val="000000"/>
              </a:solidFill>
              <a:effectLst/>
              <a:latin typeface="+mj-lt"/>
              <a:ea typeface="Calibri" panose="020F0502020204030204" pitchFamily="34" charset="0"/>
            </a:endParaRPr>
          </a:p>
          <a:p>
            <a:pPr marL="0" marR="0">
              <a:spcBef>
                <a:spcPts val="0"/>
              </a:spcBef>
              <a:spcAft>
                <a:spcPts val="900"/>
              </a:spcAft>
            </a:pPr>
            <a:r>
              <a:rPr lang="en-US" sz="1400" dirty="0">
                <a:solidFill>
                  <a:srgbClr val="000000"/>
                </a:solidFill>
                <a:effectLst/>
                <a:latin typeface="+mj-lt"/>
                <a:ea typeface="Calibri" panose="020F0502020204030204" pitchFamily="34" charset="0"/>
              </a:rPr>
              <a:t>The MLB free-agent market has been robust thus far, particularly for starting pitchers. Justin Verlander and Noah Syndergaard — two aces coming off Tommy John surgery — signed one-year deals for </a:t>
            </a:r>
            <a:r>
              <a:rPr lang="en-US" sz="1400" b="1" dirty="0">
                <a:solidFill>
                  <a:srgbClr val="000000"/>
                </a:solidFill>
                <a:effectLst/>
                <a:latin typeface="+mj-lt"/>
                <a:ea typeface="Calibri" panose="020F0502020204030204" pitchFamily="34" charset="0"/>
              </a:rPr>
              <a:t>$25 million</a:t>
            </a:r>
            <a:r>
              <a:rPr lang="en-US" sz="1400" dirty="0">
                <a:solidFill>
                  <a:srgbClr val="000000"/>
                </a:solidFill>
                <a:effectLst/>
                <a:latin typeface="+mj-lt"/>
                <a:ea typeface="Calibri" panose="020F0502020204030204" pitchFamily="34" charset="0"/>
              </a:rPr>
              <a:t> and </a:t>
            </a:r>
            <a:r>
              <a:rPr lang="en-US" sz="1400" b="1" dirty="0">
                <a:solidFill>
                  <a:srgbClr val="000000"/>
                </a:solidFill>
                <a:effectLst/>
                <a:latin typeface="+mj-lt"/>
                <a:ea typeface="Calibri" panose="020F0502020204030204" pitchFamily="34" charset="0"/>
              </a:rPr>
              <a:t>$21 million</a:t>
            </a:r>
            <a:r>
              <a:rPr lang="en-US" sz="1400" dirty="0">
                <a:solidFill>
                  <a:srgbClr val="000000"/>
                </a:solidFill>
                <a:effectLst/>
                <a:latin typeface="+mj-lt"/>
                <a:ea typeface="Calibri" panose="020F0502020204030204" pitchFamily="34" charset="0"/>
              </a:rPr>
              <a:t>, respectively.</a:t>
            </a:r>
            <a:endParaRPr lang="en-US" sz="1200" dirty="0">
              <a:effectLst/>
              <a:latin typeface="+mj-lt"/>
              <a:ea typeface="Calibri" panose="020F0502020204030204" pitchFamily="34" charset="0"/>
            </a:endParaRPr>
          </a:p>
          <a:p>
            <a:pPr marL="0" marR="0">
              <a:spcBef>
                <a:spcPts val="0"/>
              </a:spcBef>
              <a:spcAft>
                <a:spcPts val="900"/>
              </a:spcAft>
            </a:pPr>
            <a:r>
              <a:rPr lang="en-US" sz="1400" dirty="0">
                <a:solidFill>
                  <a:srgbClr val="000000"/>
                </a:solidFill>
                <a:effectLst/>
                <a:latin typeface="+mj-lt"/>
                <a:ea typeface="Calibri" panose="020F0502020204030204" pitchFamily="34" charset="0"/>
              </a:rPr>
              <a:t>As many as 12 free agents are </a:t>
            </a:r>
            <a:r>
              <a:rPr lang="en-US" sz="1400" u="none" strike="noStrike" dirty="0">
                <a:solidFill>
                  <a:srgbClr val="3866F6"/>
                </a:solidFill>
                <a:effectLst/>
                <a:latin typeface="+mj-lt"/>
                <a:ea typeface="Calibri" panose="020F0502020204030204" pitchFamily="34" charset="0"/>
                <a:hlinkClick r:id="rId4"/>
              </a:rPr>
              <a:t>predicted</a:t>
            </a:r>
            <a:r>
              <a:rPr lang="en-US" sz="1400" dirty="0">
                <a:solidFill>
                  <a:srgbClr val="000000"/>
                </a:solidFill>
                <a:effectLst/>
                <a:latin typeface="+mj-lt"/>
                <a:ea typeface="Calibri" panose="020F0502020204030204" pitchFamily="34" charset="0"/>
              </a:rPr>
              <a:t> to land contracts worth </a:t>
            </a:r>
            <a:r>
              <a:rPr lang="en-US" sz="1400" b="1" dirty="0">
                <a:solidFill>
                  <a:srgbClr val="000000"/>
                </a:solidFill>
                <a:effectLst/>
                <a:latin typeface="+mj-lt"/>
                <a:ea typeface="Calibri" panose="020F0502020204030204" pitchFamily="34" charset="0"/>
              </a:rPr>
              <a:t>$100 million</a:t>
            </a:r>
            <a:r>
              <a:rPr lang="en-US" sz="1400" dirty="0">
                <a:solidFill>
                  <a:srgbClr val="000000"/>
                </a:solidFill>
                <a:effectLst/>
                <a:latin typeface="+mj-lt"/>
                <a:ea typeface="Calibri" panose="020F0502020204030204" pitchFamily="34" charset="0"/>
              </a:rPr>
              <a:t> or more.</a:t>
            </a:r>
            <a:endParaRPr lang="en-US" sz="1200" dirty="0">
              <a:effectLst/>
              <a:latin typeface="+mj-lt"/>
              <a:ea typeface="Calibri" panose="020F0502020204030204" pitchFamily="34" charset="0"/>
            </a:endParaRPr>
          </a:p>
          <a:p>
            <a:pPr marL="0" marR="0">
              <a:spcBef>
                <a:spcPts val="0"/>
              </a:spcBef>
              <a:spcAft>
                <a:spcPts val="900"/>
              </a:spcAft>
            </a:pPr>
            <a:r>
              <a:rPr lang="en-US" sz="1400" dirty="0">
                <a:solidFill>
                  <a:srgbClr val="000000"/>
                </a:solidFill>
                <a:effectLst/>
                <a:latin typeface="+mj-lt"/>
                <a:ea typeface="Calibri" panose="020F0502020204030204" pitchFamily="34" charset="0"/>
              </a:rPr>
              <a:t>Should the two sides fail to reach an agreement before the season is set to start in March, MLB could face a shortened or even canceled season.</a:t>
            </a:r>
            <a:endParaRPr lang="en-US" sz="1200" dirty="0">
              <a:effectLst/>
              <a:latin typeface="+mj-lt"/>
              <a:ea typeface="Calibri" panose="020F0502020204030204" pitchFamily="34" charset="0"/>
            </a:endParaRPr>
          </a:p>
          <a:p>
            <a:r>
              <a:rPr lang="en-US" sz="1400" dirty="0">
                <a:solidFill>
                  <a:srgbClr val="000000"/>
                </a:solidFill>
                <a:effectLst/>
                <a:latin typeface="+mj-lt"/>
                <a:ea typeface="Calibri" panose="020F0502020204030204" pitchFamily="34" charset="0"/>
              </a:rPr>
              <a:t>The league suffered </a:t>
            </a:r>
            <a:r>
              <a:rPr lang="en-US" sz="1400" u="none" strike="noStrike" dirty="0">
                <a:solidFill>
                  <a:srgbClr val="3866F6"/>
                </a:solidFill>
                <a:effectLst/>
                <a:latin typeface="+mj-lt"/>
                <a:ea typeface="Calibri" panose="020F0502020204030204" pitchFamily="34" charset="0"/>
                <a:hlinkClick r:id="rId5"/>
              </a:rPr>
              <a:t>around</a:t>
            </a:r>
            <a:r>
              <a:rPr lang="en-US" sz="1400" dirty="0">
                <a:solidFill>
                  <a:srgbClr val="000000"/>
                </a:solidFill>
                <a:effectLst/>
                <a:latin typeface="+mj-lt"/>
                <a:ea typeface="Calibri" panose="020F0502020204030204" pitchFamily="34" charset="0"/>
              </a:rPr>
              <a:t> </a:t>
            </a:r>
            <a:r>
              <a:rPr lang="en-US" sz="1400" b="1" dirty="0">
                <a:solidFill>
                  <a:srgbClr val="000000"/>
                </a:solidFill>
                <a:effectLst/>
                <a:latin typeface="+mj-lt"/>
                <a:ea typeface="Calibri" panose="020F0502020204030204" pitchFamily="34" charset="0"/>
              </a:rPr>
              <a:t>$3 billion</a:t>
            </a:r>
            <a:r>
              <a:rPr lang="en-US" sz="1400" dirty="0">
                <a:solidFill>
                  <a:srgbClr val="000000"/>
                </a:solidFill>
                <a:effectLst/>
                <a:latin typeface="+mj-lt"/>
                <a:ea typeface="Calibri" panose="020F0502020204030204" pitchFamily="34" charset="0"/>
              </a:rPr>
              <a:t> in operational losses in 2020, due to a shortened season played mostly in empty stadiums.</a:t>
            </a:r>
            <a:endParaRPr lang="en-US" sz="1400" dirty="0">
              <a:latin typeface="+mj-lt"/>
            </a:endParaRPr>
          </a:p>
        </p:txBody>
      </p:sp>
      <p:pic>
        <p:nvPicPr>
          <p:cNvPr id="7" name="Picture 6">
            <a:extLst>
              <a:ext uri="{FF2B5EF4-FFF2-40B4-BE49-F238E27FC236}">
                <a16:creationId xmlns:a16="http://schemas.microsoft.com/office/drawing/2014/main" id="{64BFD9AA-FD1E-4E86-AC83-14B4BA6B242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81400" y="95250"/>
            <a:ext cx="2971800" cy="1777365"/>
          </a:xfrm>
          <a:prstGeom prst="rect">
            <a:avLst/>
          </a:prstGeom>
        </p:spPr>
      </p:pic>
      <p:cxnSp>
        <p:nvCxnSpPr>
          <p:cNvPr id="9" name="Straight Connector 8">
            <a:extLst>
              <a:ext uri="{FF2B5EF4-FFF2-40B4-BE49-F238E27FC236}">
                <a16:creationId xmlns:a16="http://schemas.microsoft.com/office/drawing/2014/main" id="{0D4E125D-C2FD-4CBE-B765-547AD21FC0C3}"/>
              </a:ext>
            </a:extLst>
          </p:cNvPr>
          <p:cNvCxnSpPr/>
          <p:nvPr/>
        </p:nvCxnSpPr>
        <p:spPr>
          <a:xfrm>
            <a:off x="5181600" y="5562600"/>
            <a:ext cx="1143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306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6370D3-6307-49C3-9282-F4989B86E6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228600"/>
            <a:ext cx="3860800" cy="914400"/>
          </a:xfrm>
          <a:prstGeom prst="rect">
            <a:avLst/>
          </a:prstGeom>
        </p:spPr>
      </p:pic>
      <p:pic>
        <p:nvPicPr>
          <p:cNvPr id="5" name="Picture 4">
            <a:extLst>
              <a:ext uri="{FF2B5EF4-FFF2-40B4-BE49-F238E27FC236}">
                <a16:creationId xmlns:a16="http://schemas.microsoft.com/office/drawing/2014/main" id="{6E1EB4F1-1A85-49C4-87AA-9F6265D24A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 y="1600199"/>
            <a:ext cx="3352800" cy="2859741"/>
          </a:xfrm>
          <a:prstGeom prst="rect">
            <a:avLst/>
          </a:prstGeom>
        </p:spPr>
      </p:pic>
      <p:pic>
        <p:nvPicPr>
          <p:cNvPr id="6" name="Picture 5">
            <a:extLst>
              <a:ext uri="{FF2B5EF4-FFF2-40B4-BE49-F238E27FC236}">
                <a16:creationId xmlns:a16="http://schemas.microsoft.com/office/drawing/2014/main" id="{76A6D2B9-EE15-4B0D-9022-704586CB796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724400" y="228599"/>
            <a:ext cx="3886200" cy="6375797"/>
          </a:xfrm>
          <a:prstGeom prst="rect">
            <a:avLst/>
          </a:prstGeom>
          <a:ln w="19050">
            <a:solidFill>
              <a:srgbClr val="002060"/>
            </a:solidFill>
          </a:ln>
        </p:spPr>
      </p:pic>
    </p:spTree>
    <p:extLst>
      <p:ext uri="{BB962C8B-B14F-4D97-AF65-F5344CB8AC3E}">
        <p14:creationId xmlns:p14="http://schemas.microsoft.com/office/powerpoint/2010/main" val="1241919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3A1E00-1A4F-4F6D-BE4D-9CC0ECE3718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160866"/>
            <a:ext cx="7162800" cy="3183467"/>
          </a:xfrm>
          <a:prstGeom prst="rect">
            <a:avLst/>
          </a:prstGeom>
        </p:spPr>
      </p:pic>
      <p:sp>
        <p:nvSpPr>
          <p:cNvPr id="7" name="TextBox 6">
            <a:extLst>
              <a:ext uri="{FF2B5EF4-FFF2-40B4-BE49-F238E27FC236}">
                <a16:creationId xmlns:a16="http://schemas.microsoft.com/office/drawing/2014/main" id="{3E55282E-466C-42FA-8639-4760786128A7}"/>
              </a:ext>
            </a:extLst>
          </p:cNvPr>
          <p:cNvSpPr txBox="1"/>
          <p:nvPr/>
        </p:nvSpPr>
        <p:spPr>
          <a:xfrm>
            <a:off x="381000" y="3733800"/>
            <a:ext cx="8610600" cy="2708434"/>
          </a:xfrm>
          <a:prstGeom prst="rect">
            <a:avLst/>
          </a:prstGeom>
          <a:noFill/>
        </p:spPr>
        <p:txBody>
          <a:bodyPr wrap="square">
            <a:spAutoFit/>
          </a:bodyPr>
          <a:lstStyle/>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Franco signed an </a:t>
            </a:r>
            <a:r>
              <a:rPr lang="en-US" sz="1200" b="1" dirty="0">
                <a:solidFill>
                  <a:srgbClr val="000000"/>
                </a:solidFill>
                <a:effectLst/>
                <a:latin typeface="Arial" panose="020B0604020202020204" pitchFamily="34" charset="0"/>
                <a:ea typeface="Calibri" panose="020F0502020204030204" pitchFamily="34" charset="0"/>
              </a:rPr>
              <a:t>11-year contract worth $182 million</a:t>
            </a:r>
            <a:r>
              <a:rPr lang="en-US" sz="1200" dirty="0">
                <a:solidFill>
                  <a:srgbClr val="000000"/>
                </a:solidFill>
                <a:effectLst/>
                <a:latin typeface="Arial" panose="020B0604020202020204" pitchFamily="34" charset="0"/>
                <a:ea typeface="Calibri" panose="020F0502020204030204" pitchFamily="34" charset="0"/>
              </a:rPr>
              <a:t> guaranteed with a club option for a 12th season, per </a:t>
            </a:r>
            <a:r>
              <a:rPr lang="en-US" sz="1200" u="none" strike="noStrike" dirty="0">
                <a:solidFill>
                  <a:srgbClr val="D25B54"/>
                </a:solidFill>
                <a:effectLst/>
                <a:latin typeface="Arial" panose="020B0604020202020204" pitchFamily="34" charset="0"/>
                <a:ea typeface="Calibri" panose="020F0502020204030204" pitchFamily="34" charset="0"/>
                <a:hlinkClick r:id="rId3"/>
              </a:rPr>
              <a:t>Jeff </a:t>
            </a:r>
            <a:r>
              <a:rPr lang="en-US" sz="1200" u="none" strike="noStrike" dirty="0" err="1">
                <a:solidFill>
                  <a:srgbClr val="D25B54"/>
                </a:solidFill>
                <a:effectLst/>
                <a:latin typeface="Arial" panose="020B0604020202020204" pitchFamily="34" charset="0"/>
                <a:ea typeface="Calibri" panose="020F0502020204030204" pitchFamily="34" charset="0"/>
                <a:hlinkClick r:id="rId3"/>
              </a:rPr>
              <a:t>Passan</a:t>
            </a:r>
            <a:r>
              <a:rPr lang="en-US" sz="1200" dirty="0">
                <a:solidFill>
                  <a:srgbClr val="000000"/>
                </a:solidFill>
                <a:effectLst/>
                <a:latin typeface="Arial" panose="020B0604020202020204" pitchFamily="34" charset="0"/>
                <a:ea typeface="Calibri" panose="020F0502020204030204" pitchFamily="34" charset="0"/>
              </a:rPr>
              <a:t>. The maximum value of the deal is $223 million. </a:t>
            </a:r>
            <a:endParaRPr lang="en-US" sz="1100" dirty="0">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MLB’s 2020 </a:t>
            </a:r>
            <a:r>
              <a:rPr lang="en-US" sz="1200" u="none" strike="noStrike" dirty="0">
                <a:solidFill>
                  <a:srgbClr val="D25B54"/>
                </a:solidFill>
                <a:effectLst/>
                <a:latin typeface="Arial" panose="020B0604020202020204" pitchFamily="34" charset="0"/>
                <a:ea typeface="Calibri" panose="020F0502020204030204" pitchFamily="34" charset="0"/>
                <a:hlinkClick r:id="rId4"/>
              </a:rPr>
              <a:t>No. 1 prospect</a:t>
            </a:r>
            <a:r>
              <a:rPr lang="en-US" sz="1200" dirty="0">
                <a:solidFill>
                  <a:srgbClr val="000000"/>
                </a:solidFill>
                <a:effectLst/>
                <a:latin typeface="Arial" panose="020B0604020202020204" pitchFamily="34" charset="0"/>
                <a:ea typeface="Calibri" panose="020F0502020204030204" pitchFamily="34" charset="0"/>
              </a:rPr>
              <a:t> is only 20, with 70 games and 308 at-bats to his name, but the early returns indicate this could be the</a:t>
            </a:r>
            <a:r>
              <a:rPr lang="en-US" sz="1200" b="1" dirty="0">
                <a:solidFill>
                  <a:srgbClr val="000000"/>
                </a:solidFill>
                <a:effectLst/>
                <a:latin typeface="Arial" panose="020B0604020202020204" pitchFamily="34" charset="0"/>
                <a:ea typeface="Calibri" panose="020F0502020204030204" pitchFamily="34" charset="0"/>
              </a:rPr>
              <a:t> steal of the decade</a:t>
            </a:r>
            <a:r>
              <a:rPr lang="en-US" sz="1200" dirty="0">
                <a:solidFill>
                  <a:srgbClr val="000000"/>
                </a:solidFill>
                <a:effectLst/>
                <a:latin typeface="Arial" panose="020B0604020202020204" pitchFamily="34" charset="0"/>
                <a:ea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His 3.5 single season WAR was the </a:t>
            </a:r>
            <a:r>
              <a:rPr lang="en-US" sz="1200" u="none" strike="noStrike" dirty="0">
                <a:solidFill>
                  <a:srgbClr val="D25B54"/>
                </a:solidFill>
                <a:effectLst/>
                <a:latin typeface="Arial" panose="020B0604020202020204" pitchFamily="34" charset="0"/>
                <a:ea typeface="Times New Roman" panose="02020603050405020304" pitchFamily="18" charset="0"/>
                <a:hlinkClick r:id="rId5"/>
              </a:rPr>
              <a:t>sixth-highest</a:t>
            </a:r>
            <a:r>
              <a:rPr lang="en-US" sz="1200" dirty="0">
                <a:solidFill>
                  <a:srgbClr val="000000"/>
                </a:solidFill>
                <a:effectLst/>
                <a:latin typeface="Arial" panose="020B0604020202020204" pitchFamily="34" charset="0"/>
                <a:ea typeface="Times New Roman" panose="02020603050405020304" pitchFamily="18" charset="0"/>
              </a:rPr>
              <a:t> for a player with 70 games or fewer since 1990. </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He reached base in 43 consecutive games, tied with Frank Robinson for the most in MLB history for a player under 21. </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He finished third in AL Rookie of the Year voting behind teammate </a:t>
            </a:r>
            <a:r>
              <a:rPr lang="en-US" sz="1200" u="none" strike="noStrike" dirty="0">
                <a:solidFill>
                  <a:srgbClr val="D25B54"/>
                </a:solidFill>
                <a:effectLst/>
                <a:latin typeface="Arial" panose="020B0604020202020204" pitchFamily="34" charset="0"/>
                <a:ea typeface="Times New Roman" panose="02020603050405020304" pitchFamily="18" charset="0"/>
                <a:hlinkClick r:id="rId6"/>
              </a:rPr>
              <a:t>Randy </a:t>
            </a:r>
            <a:r>
              <a:rPr lang="en-US" sz="1200" u="none" strike="noStrike" dirty="0" err="1">
                <a:solidFill>
                  <a:srgbClr val="D25B54"/>
                </a:solidFill>
                <a:effectLst/>
                <a:latin typeface="Arial" panose="020B0604020202020204" pitchFamily="34" charset="0"/>
                <a:ea typeface="Times New Roman" panose="02020603050405020304" pitchFamily="18" charset="0"/>
                <a:hlinkClick r:id="rId6"/>
              </a:rPr>
              <a:t>Arozarena</a:t>
            </a:r>
            <a:r>
              <a:rPr lang="en-US" sz="1200" dirty="0">
                <a:solidFill>
                  <a:srgbClr val="000000"/>
                </a:solidFill>
                <a:effectLst/>
                <a:latin typeface="Arial" panose="020B0604020202020204" pitchFamily="34" charset="0"/>
                <a:ea typeface="Times New Roman" panose="02020603050405020304" pitchFamily="18" charset="0"/>
              </a:rPr>
              <a:t> and Houston’s </a:t>
            </a:r>
            <a:r>
              <a:rPr lang="en-US" sz="1200" u="none" strike="noStrike" dirty="0">
                <a:solidFill>
                  <a:srgbClr val="D25B54"/>
                </a:solidFill>
                <a:effectLst/>
                <a:latin typeface="Arial" panose="020B0604020202020204" pitchFamily="34" charset="0"/>
                <a:ea typeface="Times New Roman" panose="02020603050405020304" pitchFamily="18" charset="0"/>
                <a:hlinkClick r:id="rId7"/>
              </a:rPr>
              <a:t>Luis Garcia</a:t>
            </a:r>
            <a:r>
              <a:rPr lang="en-US" sz="1200" dirty="0">
                <a:solidFill>
                  <a:srgbClr val="000000"/>
                </a:solidFill>
                <a:effectLst/>
                <a:latin typeface="Arial" panose="020B0604020202020204" pitchFamily="34" charset="0"/>
                <a:ea typeface="Times New Roman" panose="02020603050405020304" pitchFamily="18" charset="0"/>
              </a:rPr>
              <a:t>. </a:t>
            </a:r>
            <a:endParaRPr lang="en-US" sz="1100" dirty="0">
              <a:solidFill>
                <a:srgbClr val="000000"/>
              </a:solidFill>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Tuesday’s blockbuster is also the </a:t>
            </a:r>
            <a:r>
              <a:rPr lang="en-US" sz="1200" u="none" strike="noStrike" dirty="0">
                <a:solidFill>
                  <a:srgbClr val="D25B54"/>
                </a:solidFill>
                <a:effectLst/>
                <a:latin typeface="Arial" panose="020B0604020202020204" pitchFamily="34" charset="0"/>
                <a:ea typeface="Calibri" panose="020F0502020204030204" pitchFamily="34" charset="0"/>
                <a:hlinkClick r:id="rId8"/>
              </a:rPr>
              <a:t>largest contract</a:t>
            </a:r>
            <a:r>
              <a:rPr lang="en-US" sz="1200" dirty="0">
                <a:solidFill>
                  <a:srgbClr val="000000"/>
                </a:solidFill>
                <a:effectLst/>
                <a:latin typeface="Arial" panose="020B0604020202020204" pitchFamily="34" charset="0"/>
                <a:ea typeface="Calibri" panose="020F0502020204030204" pitchFamily="34" charset="0"/>
              </a:rPr>
              <a:t> for a player under 21 in MLB history, but the </a:t>
            </a:r>
            <a:r>
              <a:rPr lang="en-US" sz="1200" b="1" dirty="0">
                <a:solidFill>
                  <a:srgbClr val="000000"/>
                </a:solidFill>
                <a:effectLst/>
                <a:latin typeface="Arial" panose="020B0604020202020204" pitchFamily="34" charset="0"/>
                <a:ea typeface="Calibri" panose="020F0502020204030204" pitchFamily="34" charset="0"/>
              </a:rPr>
              <a:t>bargain lies in the $16.5 million AAV</a:t>
            </a:r>
            <a:r>
              <a:rPr lang="en-US" sz="1200" dirty="0">
                <a:solidFill>
                  <a:srgbClr val="000000"/>
                </a:solidFill>
                <a:effectLst/>
                <a:latin typeface="Arial" panose="020B0604020202020204" pitchFamily="34" charset="0"/>
                <a:ea typeface="Calibri" panose="020F0502020204030204" pitchFamily="34" charset="0"/>
              </a:rPr>
              <a:t>, which is only 62nd in the league — and the fact that the guaranteed total value of $182 million ranks 20th in MLB. </a:t>
            </a:r>
            <a:endParaRPr lang="en-US"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3156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7F836-4CA5-439C-8590-1DB10A1C91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410066"/>
            <a:ext cx="4232635" cy="3704734"/>
          </a:xfrm>
          <a:prstGeom prst="rect">
            <a:avLst/>
          </a:prstGeom>
        </p:spPr>
      </p:pic>
      <p:pic>
        <p:nvPicPr>
          <p:cNvPr id="3" name="Picture 2">
            <a:extLst>
              <a:ext uri="{FF2B5EF4-FFF2-40B4-BE49-F238E27FC236}">
                <a16:creationId xmlns:a16="http://schemas.microsoft.com/office/drawing/2014/main" id="{390FB87B-0D74-491A-9600-D60444F2B6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05312" y="383357"/>
            <a:ext cx="4110088" cy="3883843"/>
          </a:xfrm>
          <a:prstGeom prst="rect">
            <a:avLst/>
          </a:prstGeom>
        </p:spPr>
      </p:pic>
      <p:pic>
        <p:nvPicPr>
          <p:cNvPr id="4" name="Picture 3">
            <a:extLst>
              <a:ext uri="{FF2B5EF4-FFF2-40B4-BE49-F238E27FC236}">
                <a16:creationId xmlns:a16="http://schemas.microsoft.com/office/drawing/2014/main" id="{12EADCDD-C3D7-4096-A0B2-95C8A36B739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46059" y="3641103"/>
            <a:ext cx="4336330" cy="3140697"/>
          </a:xfrm>
          <a:prstGeom prst="rect">
            <a:avLst/>
          </a:prstGeom>
        </p:spPr>
      </p:pic>
      <p:sp>
        <p:nvSpPr>
          <p:cNvPr id="5" name="Title 1">
            <a:extLst>
              <a:ext uri="{FF2B5EF4-FFF2-40B4-BE49-F238E27FC236}">
                <a16:creationId xmlns:a16="http://schemas.microsoft.com/office/drawing/2014/main" id="{F884A5E9-32F9-4D0E-B131-1A7E66CEDEDC}"/>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 year ago at this time</a:t>
            </a:r>
          </a:p>
        </p:txBody>
      </p:sp>
    </p:spTree>
    <p:extLst>
      <p:ext uri="{BB962C8B-B14F-4D97-AF65-F5344CB8AC3E}">
        <p14:creationId xmlns:p14="http://schemas.microsoft.com/office/powerpoint/2010/main" val="3061320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304800"/>
            <a:ext cx="8229600" cy="990600"/>
          </a:xfrm>
        </p:spPr>
        <p:txBody>
          <a:bodyPr/>
          <a:lstStyle/>
          <a:p>
            <a:r>
              <a:rPr lang="en-US" dirty="0"/>
              <a:t>Player Analytics</a:t>
            </a:r>
          </a:p>
        </p:txBody>
      </p:sp>
      <p:sp>
        <p:nvSpPr>
          <p:cNvPr id="2" name="TextBox 1"/>
          <p:cNvSpPr txBox="1"/>
          <p:nvPr/>
        </p:nvSpPr>
        <p:spPr>
          <a:xfrm>
            <a:off x="532753" y="3962400"/>
            <a:ext cx="7785145" cy="1569660"/>
          </a:xfrm>
          <a:prstGeom prst="rect">
            <a:avLst/>
          </a:prstGeom>
          <a:noFill/>
          <a:ln w="25400">
            <a:solidFill>
              <a:srgbClr val="0000CC"/>
            </a:solidFill>
          </a:ln>
        </p:spPr>
        <p:txBody>
          <a:bodyPr wrap="none" rtlCol="0">
            <a:spAutoFit/>
          </a:bodyPr>
          <a:lstStyle/>
          <a:p>
            <a:r>
              <a:rPr lang="en-US" sz="2400" dirty="0"/>
              <a:t>KEY TAKEAWAYS:</a:t>
            </a:r>
          </a:p>
          <a:p>
            <a:pPr marL="342900" indent="-342900">
              <a:buAutoNum type="arabicPeriod"/>
            </a:pPr>
            <a:r>
              <a:rPr lang="en-US" sz="2400" dirty="0"/>
              <a:t>How has the sport evolved: Basic vs. Advanced Stats</a:t>
            </a:r>
          </a:p>
          <a:p>
            <a:pPr marL="342900" indent="-342900">
              <a:buAutoNum type="arabicPeriod"/>
            </a:pPr>
            <a:r>
              <a:rPr lang="en-US" sz="2400" dirty="0"/>
              <a:t>Offense vs. Defense</a:t>
            </a:r>
          </a:p>
          <a:p>
            <a:pPr marL="342900" indent="-342900">
              <a:buAutoNum type="arabicPeriod"/>
            </a:pPr>
            <a:r>
              <a:rPr lang="en-US" sz="2400" dirty="0"/>
              <a:t>End-all Be-all | One all encompassing stat? WAR</a:t>
            </a:r>
          </a:p>
        </p:txBody>
      </p:sp>
      <p:sp>
        <p:nvSpPr>
          <p:cNvPr id="5" name="TextBox 4">
            <a:extLst>
              <a:ext uri="{FF2B5EF4-FFF2-40B4-BE49-F238E27FC236}">
                <a16:creationId xmlns:a16="http://schemas.microsoft.com/office/drawing/2014/main" id="{46DB650B-4C97-411B-BE0F-F27BB91A3578}"/>
              </a:ext>
            </a:extLst>
          </p:cNvPr>
          <p:cNvSpPr txBox="1"/>
          <p:nvPr/>
        </p:nvSpPr>
        <p:spPr>
          <a:xfrm>
            <a:off x="228600" y="1935540"/>
            <a:ext cx="8066632" cy="1569660"/>
          </a:xfrm>
          <a:prstGeom prst="rect">
            <a:avLst/>
          </a:prstGeom>
          <a:noFill/>
        </p:spPr>
        <p:txBody>
          <a:bodyPr wrap="none" rtlCol="0">
            <a:spAutoFit/>
          </a:bodyPr>
          <a:lstStyle/>
          <a:p>
            <a:r>
              <a:rPr lang="en-US" sz="2400" dirty="0"/>
              <a:t>11/16 – Baseball		| </a:t>
            </a:r>
          </a:p>
          <a:p>
            <a:r>
              <a:rPr lang="en-US" sz="2400" b="1" dirty="0">
                <a:solidFill>
                  <a:srgbClr val="0000FF"/>
                </a:solidFill>
              </a:rPr>
              <a:t>11/23 – Soccer		| Momin Ghaffar, Jaguars</a:t>
            </a:r>
          </a:p>
          <a:p>
            <a:r>
              <a:rPr lang="en-US" sz="2400" dirty="0"/>
              <a:t>11/30 – Basketball		| Kevin Tenenbaum, Cle MLB</a:t>
            </a:r>
          </a:p>
          <a:p>
            <a:r>
              <a:rPr lang="en-US" sz="2400" dirty="0"/>
              <a:t>12/7 – Hockey		| Oliver Miller-Farrell, Nash SC</a:t>
            </a:r>
          </a:p>
        </p:txBody>
      </p:sp>
    </p:spTree>
    <p:extLst>
      <p:ext uri="{BB962C8B-B14F-4D97-AF65-F5344CB8AC3E}">
        <p14:creationId xmlns:p14="http://schemas.microsoft.com/office/powerpoint/2010/main" val="2822130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21F0-4383-4CBD-AD8A-02DDEAE7374C}"/>
              </a:ext>
            </a:extLst>
          </p:cNvPr>
          <p:cNvSpPr>
            <a:spLocks noGrp="1"/>
          </p:cNvSpPr>
          <p:nvPr>
            <p:ph type="title"/>
          </p:nvPr>
        </p:nvSpPr>
        <p:spPr>
          <a:xfrm>
            <a:off x="76200" y="105018"/>
            <a:ext cx="8229600" cy="990600"/>
          </a:xfrm>
        </p:spPr>
        <p:txBody>
          <a:bodyPr>
            <a:normAutofit/>
          </a:bodyPr>
          <a:lstStyle/>
          <a:p>
            <a:r>
              <a:rPr lang="en-US" sz="2800" dirty="0"/>
              <a:t>Final (Group) – Due 12/11</a:t>
            </a:r>
          </a:p>
        </p:txBody>
      </p:sp>
      <p:pic>
        <p:nvPicPr>
          <p:cNvPr id="5" name="Picture 4">
            <a:extLst>
              <a:ext uri="{FF2B5EF4-FFF2-40B4-BE49-F238E27FC236}">
                <a16:creationId xmlns:a16="http://schemas.microsoft.com/office/drawing/2014/main" id="{CFBB57EA-5715-4A7B-8EA0-ED3E454CF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33600" y="914399"/>
            <a:ext cx="4648200" cy="5840047"/>
          </a:xfrm>
          <a:prstGeom prst="rect">
            <a:avLst/>
          </a:prstGeom>
          <a:ln w="19050">
            <a:solidFill>
              <a:srgbClr val="0000FF"/>
            </a:solidFill>
          </a:ln>
        </p:spPr>
      </p:pic>
    </p:spTree>
    <p:extLst>
      <p:ext uri="{BB962C8B-B14F-4D97-AF65-F5344CB8AC3E}">
        <p14:creationId xmlns:p14="http://schemas.microsoft.com/office/powerpoint/2010/main" val="3451846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0"/>
            <a:ext cx="6250429" cy="369332"/>
          </a:xfrm>
          <a:prstGeom prst="rect">
            <a:avLst/>
          </a:prstGeom>
          <a:noFill/>
        </p:spPr>
        <p:txBody>
          <a:bodyPr wrap="none" rtlCol="0">
            <a:spAutoFit/>
          </a:bodyPr>
          <a:lstStyle/>
          <a:p>
            <a:r>
              <a:rPr lang="en-US" dirty="0">
                <a:solidFill>
                  <a:schemeClr val="bg1"/>
                </a:solidFill>
              </a:rPr>
              <a:t>ADVANCED PLAYERS DATA – OPTA – 255 CATEGORIES</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451147"/>
            <a:ext cx="2057400" cy="6335605"/>
          </a:xfrm>
          <a:prstGeom prst="rect">
            <a:avLst/>
          </a:prstGeom>
          <a:noFill/>
          <a:ln w="25400">
            <a:solidFill>
              <a:srgbClr val="0000FF"/>
            </a:solidFill>
            <a:miter lim="800000"/>
            <a:headEnd/>
            <a:tailEnd/>
          </a:ln>
          <a:effectLst/>
        </p:spPr>
      </p:pic>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1800" y="457199"/>
            <a:ext cx="2538951" cy="6248401"/>
          </a:xfrm>
          <a:prstGeom prst="rect">
            <a:avLst/>
          </a:prstGeom>
          <a:noFill/>
          <a:ln w="22225">
            <a:solidFill>
              <a:srgbClr val="0000FF"/>
            </a:solidFill>
            <a:miter lim="800000"/>
            <a:headEnd/>
            <a:tailEnd/>
          </a:ln>
          <a:effec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67400" y="457200"/>
            <a:ext cx="2638425" cy="6200775"/>
          </a:xfrm>
          <a:prstGeom prst="rect">
            <a:avLst/>
          </a:prstGeom>
          <a:noFill/>
          <a:ln w="22225">
            <a:solidFill>
              <a:srgbClr val="0000FF"/>
            </a:solidFill>
            <a:miter lim="800000"/>
            <a:headEnd/>
            <a:tailEnd/>
          </a:ln>
          <a:effectLst/>
        </p:spPr>
      </p:pic>
    </p:spTree>
    <p:extLst>
      <p:ext uri="{BB962C8B-B14F-4D97-AF65-F5344CB8AC3E}">
        <p14:creationId xmlns:p14="http://schemas.microsoft.com/office/powerpoint/2010/main" val="151133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D8723C-BAE3-48B2-ABEE-F32DF3CCBABA}"/>
              </a:ext>
            </a:extLst>
          </p:cNvPr>
          <p:cNvSpPr txBox="1"/>
          <p:nvPr/>
        </p:nvSpPr>
        <p:spPr>
          <a:xfrm>
            <a:off x="304800" y="0"/>
            <a:ext cx="5673220" cy="369332"/>
          </a:xfrm>
          <a:prstGeom prst="rect">
            <a:avLst/>
          </a:prstGeom>
          <a:noFill/>
        </p:spPr>
        <p:txBody>
          <a:bodyPr wrap="none" rtlCol="0">
            <a:spAutoFit/>
          </a:bodyPr>
          <a:lstStyle/>
          <a:p>
            <a:r>
              <a:rPr lang="en-US" dirty="0">
                <a:solidFill>
                  <a:schemeClr val="bg1"/>
                </a:solidFill>
              </a:rPr>
              <a:t>CLASS FINAL – PLAYER POOL COMPARISON LIST</a:t>
            </a:r>
          </a:p>
        </p:txBody>
      </p:sp>
      <p:pic>
        <p:nvPicPr>
          <p:cNvPr id="6" name="Picture 5">
            <a:extLst>
              <a:ext uri="{FF2B5EF4-FFF2-40B4-BE49-F238E27FC236}">
                <a16:creationId xmlns:a16="http://schemas.microsoft.com/office/drawing/2014/main" id="{E4263A85-CAC4-4A5C-9AEA-86F56F6F8B4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6281" y="685800"/>
            <a:ext cx="8629119" cy="5791200"/>
          </a:xfrm>
          <a:prstGeom prst="rect">
            <a:avLst/>
          </a:prstGeom>
          <a:ln w="19050">
            <a:solidFill>
              <a:srgbClr val="002060"/>
            </a:solidFill>
          </a:ln>
        </p:spPr>
      </p:pic>
    </p:spTree>
    <p:extLst>
      <p:ext uri="{BB962C8B-B14F-4D97-AF65-F5344CB8AC3E}">
        <p14:creationId xmlns:p14="http://schemas.microsoft.com/office/powerpoint/2010/main" val="15909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7DD0728-3B47-4AA0-A220-2F8DFA6F245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43300" y="499910"/>
            <a:ext cx="2057400" cy="6335605"/>
          </a:xfrm>
          <a:prstGeom prst="rect">
            <a:avLst/>
          </a:prstGeom>
          <a:noFill/>
          <a:ln w="25400">
            <a:solidFill>
              <a:srgbClr val="0000FF"/>
            </a:solidFill>
            <a:miter lim="800000"/>
            <a:headEnd/>
            <a:tailEnd/>
          </a:ln>
          <a:effectLst/>
        </p:spPr>
      </p:pic>
      <p:pic>
        <p:nvPicPr>
          <p:cNvPr id="5" name="Picture 5">
            <a:extLst>
              <a:ext uri="{FF2B5EF4-FFF2-40B4-BE49-F238E27FC236}">
                <a16:creationId xmlns:a16="http://schemas.microsoft.com/office/drawing/2014/main" id="{727E3C3D-DF44-4852-9EDF-61206AE800D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7400" y="457200"/>
            <a:ext cx="2638425" cy="6200775"/>
          </a:xfrm>
          <a:prstGeom prst="rect">
            <a:avLst/>
          </a:prstGeom>
          <a:noFill/>
          <a:ln w="22225">
            <a:solidFill>
              <a:srgbClr val="0000FF"/>
            </a:solidFill>
            <a:miter lim="800000"/>
            <a:headEnd/>
            <a:tailEnd/>
          </a:ln>
          <a:effectLst/>
        </p:spPr>
      </p:pic>
      <p:sp>
        <p:nvSpPr>
          <p:cNvPr id="7" name="TextBox 6">
            <a:extLst>
              <a:ext uri="{FF2B5EF4-FFF2-40B4-BE49-F238E27FC236}">
                <a16:creationId xmlns:a16="http://schemas.microsoft.com/office/drawing/2014/main" id="{33E8F422-73AE-4039-94C2-5176B2255AA4}"/>
              </a:ext>
            </a:extLst>
          </p:cNvPr>
          <p:cNvSpPr txBox="1"/>
          <p:nvPr/>
        </p:nvSpPr>
        <p:spPr>
          <a:xfrm>
            <a:off x="304800" y="0"/>
            <a:ext cx="4591770" cy="369332"/>
          </a:xfrm>
          <a:prstGeom prst="rect">
            <a:avLst/>
          </a:prstGeom>
          <a:noFill/>
        </p:spPr>
        <p:txBody>
          <a:bodyPr wrap="none" rtlCol="0">
            <a:spAutoFit/>
          </a:bodyPr>
          <a:lstStyle/>
          <a:p>
            <a:r>
              <a:rPr lang="en-US" dirty="0">
                <a:solidFill>
                  <a:schemeClr val="bg1"/>
                </a:solidFill>
              </a:rPr>
              <a:t>CLASS FINAL – CENTRAL MIDFIELDERS</a:t>
            </a:r>
          </a:p>
        </p:txBody>
      </p:sp>
      <p:pic>
        <p:nvPicPr>
          <p:cNvPr id="8" name="Picture 7">
            <a:extLst>
              <a:ext uri="{FF2B5EF4-FFF2-40B4-BE49-F238E27FC236}">
                <a16:creationId xmlns:a16="http://schemas.microsoft.com/office/drawing/2014/main" id="{BA1D3126-D54F-48D7-8044-3A6E3272E8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517170"/>
            <a:ext cx="2819400" cy="6188430"/>
          </a:xfrm>
          <a:prstGeom prst="rect">
            <a:avLst/>
          </a:prstGeom>
          <a:ln w="19050">
            <a:solidFill>
              <a:srgbClr val="002060"/>
            </a:solidFill>
          </a:ln>
        </p:spPr>
      </p:pic>
    </p:spTree>
    <p:extLst>
      <p:ext uri="{BB962C8B-B14F-4D97-AF65-F5344CB8AC3E}">
        <p14:creationId xmlns:p14="http://schemas.microsoft.com/office/powerpoint/2010/main" val="401181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8EE3B-2B65-4FDD-98F1-304994A0759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5399" y="272190"/>
            <a:ext cx="4891683" cy="6433410"/>
          </a:xfrm>
          <a:prstGeom prst="rect">
            <a:avLst/>
          </a:prstGeom>
          <a:ln w="19050">
            <a:solidFill>
              <a:srgbClr val="002060"/>
            </a:solidFill>
          </a:ln>
        </p:spPr>
      </p:pic>
    </p:spTree>
    <p:extLst>
      <p:ext uri="{BB962C8B-B14F-4D97-AF65-F5344CB8AC3E}">
        <p14:creationId xmlns:p14="http://schemas.microsoft.com/office/powerpoint/2010/main" val="26681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all-encompassing stat</a:t>
            </a:r>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5800" y="1905001"/>
            <a:ext cx="1104253" cy="685799"/>
          </a:xfrm>
          <a:prstGeom prst="rect">
            <a:avLst/>
          </a:prstGeom>
          <a:noFill/>
          <a:ln w="9525">
            <a:noFill/>
            <a:miter lim="800000"/>
            <a:headEnd/>
            <a:tailEnd/>
          </a:ln>
          <a:effectLst/>
        </p:spPr>
      </p:pic>
      <p:sp>
        <p:nvSpPr>
          <p:cNvPr id="5" name="TextBox 4"/>
          <p:cNvSpPr txBox="1"/>
          <p:nvPr/>
        </p:nvSpPr>
        <p:spPr>
          <a:xfrm>
            <a:off x="1981200" y="1819870"/>
            <a:ext cx="1905000" cy="923330"/>
          </a:xfrm>
          <a:prstGeom prst="rect">
            <a:avLst/>
          </a:prstGeom>
          <a:noFill/>
        </p:spPr>
        <p:txBody>
          <a:bodyPr wrap="square" rtlCol="0">
            <a:spAutoFit/>
          </a:bodyPr>
          <a:lstStyle/>
          <a:p>
            <a:r>
              <a:rPr lang="en-US" dirty="0"/>
              <a:t>Wins Above Replacement (WAR)</a:t>
            </a: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68340" y="5432985"/>
            <a:ext cx="990600" cy="1201103"/>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77852" y="3371166"/>
            <a:ext cx="1081088" cy="1057275"/>
          </a:xfrm>
          <a:prstGeom prst="rect">
            <a:avLst/>
          </a:prstGeom>
          <a:noFill/>
          <a:ln w="9525">
            <a:noFill/>
            <a:miter lim="800000"/>
            <a:headEnd/>
            <a:tailEnd/>
          </a:ln>
          <a:effectLst/>
        </p:spPr>
      </p:pic>
      <p:sp>
        <p:nvSpPr>
          <p:cNvPr id="8" name="TextBox 7"/>
          <p:cNvSpPr txBox="1"/>
          <p:nvPr/>
        </p:nvSpPr>
        <p:spPr>
          <a:xfrm>
            <a:off x="6549452" y="3553510"/>
            <a:ext cx="2057400" cy="646331"/>
          </a:xfrm>
          <a:prstGeom prst="rect">
            <a:avLst/>
          </a:prstGeom>
          <a:noFill/>
        </p:spPr>
        <p:txBody>
          <a:bodyPr wrap="square" rtlCol="0">
            <a:spAutoFit/>
          </a:bodyPr>
          <a:lstStyle/>
          <a:p>
            <a:r>
              <a:rPr lang="en-US" dirty="0"/>
              <a:t>Player Efficiency Ratio (PER)</a:t>
            </a:r>
          </a:p>
        </p:txBody>
      </p:sp>
      <p:sp>
        <p:nvSpPr>
          <p:cNvPr id="9" name="TextBox 8"/>
          <p:cNvSpPr txBox="1"/>
          <p:nvPr/>
        </p:nvSpPr>
        <p:spPr>
          <a:xfrm>
            <a:off x="6563740" y="5424055"/>
            <a:ext cx="1828799" cy="923330"/>
          </a:xfrm>
          <a:prstGeom prst="rect">
            <a:avLst/>
          </a:prstGeom>
          <a:noFill/>
        </p:spPr>
        <p:txBody>
          <a:bodyPr wrap="square" rtlCol="0">
            <a:spAutoFit/>
          </a:bodyPr>
          <a:lstStyle/>
          <a:p>
            <a:r>
              <a:rPr lang="en-US" dirty="0"/>
              <a:t>Total Quarterback Rating (TQR)</a:t>
            </a:r>
          </a:p>
        </p:txBody>
      </p:sp>
      <p:pic>
        <p:nvPicPr>
          <p:cNvPr id="512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2462" y="5058448"/>
            <a:ext cx="1317396" cy="1228725"/>
          </a:xfrm>
          <a:prstGeom prst="rect">
            <a:avLst/>
          </a:prstGeom>
          <a:noFill/>
          <a:ln w="9525">
            <a:noFill/>
            <a:miter lim="800000"/>
            <a:headEnd/>
            <a:tailEnd/>
          </a:ln>
          <a:effectLst/>
        </p:spPr>
      </p:pic>
      <p:sp>
        <p:nvSpPr>
          <p:cNvPr id="11" name="TextBox 10"/>
          <p:cNvSpPr txBox="1"/>
          <p:nvPr/>
        </p:nvSpPr>
        <p:spPr>
          <a:xfrm>
            <a:off x="2252662" y="5287048"/>
            <a:ext cx="1905000" cy="369332"/>
          </a:xfrm>
          <a:prstGeom prst="rect">
            <a:avLst/>
          </a:prstGeom>
          <a:noFill/>
        </p:spPr>
        <p:txBody>
          <a:bodyPr wrap="square" rtlCol="0">
            <a:spAutoFit/>
          </a:bodyPr>
          <a:lstStyle/>
          <a:p>
            <a:r>
              <a:rPr lang="en-US" dirty="0"/>
              <a:t>Corsi/Fenwick</a:t>
            </a:r>
          </a:p>
        </p:txBody>
      </p:sp>
      <p:pic>
        <p:nvPicPr>
          <p:cNvPr id="5126" name="Picture 6"/>
          <p:cNvPicPr>
            <a:picLocks noChangeAspect="1" noChangeArrowheads="1"/>
          </p:cNvPicPr>
          <p:nvPr/>
        </p:nvPicPr>
        <p:blipFill>
          <a:blip r:embed="rId6" cstate="email">
            <a:alphaModFix amt="44000"/>
            <a:extLst>
              <a:ext uri="{28A0092B-C50C-407E-A947-70E740481C1C}">
                <a14:useLocalDpi xmlns:a14="http://schemas.microsoft.com/office/drawing/2010/main"/>
              </a:ext>
            </a:extLst>
          </a:blip>
          <a:srcRect/>
          <a:stretch>
            <a:fillRect/>
          </a:stretch>
        </p:blipFill>
        <p:spPr bwMode="auto">
          <a:xfrm>
            <a:off x="609600" y="3443961"/>
            <a:ext cx="1219200" cy="1280439"/>
          </a:xfrm>
          <a:prstGeom prst="rect">
            <a:avLst/>
          </a:prstGeom>
          <a:noFill/>
          <a:ln w="9525">
            <a:noFill/>
            <a:miter lim="800000"/>
            <a:headEnd/>
            <a:tailEnd/>
          </a:ln>
          <a:effectLst/>
        </p:spPr>
      </p:pic>
      <p:sp>
        <p:nvSpPr>
          <p:cNvPr id="13" name="TextBox 12"/>
          <p:cNvSpPr txBox="1"/>
          <p:nvPr/>
        </p:nvSpPr>
        <p:spPr>
          <a:xfrm>
            <a:off x="2109788" y="3748761"/>
            <a:ext cx="1905000" cy="923330"/>
          </a:xfrm>
          <a:prstGeom prst="rect">
            <a:avLst/>
          </a:prstGeom>
          <a:noFill/>
        </p:spPr>
        <p:txBody>
          <a:bodyPr wrap="square" rtlCol="0">
            <a:spAutoFit/>
          </a:bodyPr>
          <a:lstStyle/>
          <a:p>
            <a:r>
              <a:rPr lang="en-US" i="1" dirty="0">
                <a:solidFill>
                  <a:schemeClr val="bg1">
                    <a:lumMod val="50000"/>
                  </a:schemeClr>
                </a:solidFill>
              </a:rPr>
              <a:t>Audi Player Index – For Fans Only</a:t>
            </a:r>
          </a:p>
        </p:txBody>
      </p:sp>
      <p:sp>
        <p:nvSpPr>
          <p:cNvPr id="3" name="Rectangle 2">
            <a:extLst>
              <a:ext uri="{FF2B5EF4-FFF2-40B4-BE49-F238E27FC236}">
                <a16:creationId xmlns:a16="http://schemas.microsoft.com/office/drawing/2014/main" id="{9D3C5392-8760-476C-A51C-3B8C7327E819}"/>
              </a:ext>
            </a:extLst>
          </p:cNvPr>
          <p:cNvSpPr/>
          <p:nvPr/>
        </p:nvSpPr>
        <p:spPr>
          <a:xfrm>
            <a:off x="152400" y="3200400"/>
            <a:ext cx="4005262" cy="1600200"/>
          </a:xfrm>
          <a:prstGeom prst="rect">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990600"/>
          </a:xfrm>
        </p:spPr>
        <p:txBody>
          <a:bodyPr/>
          <a:lstStyle/>
          <a:p>
            <a:r>
              <a:rPr lang="en-US" dirty="0"/>
              <a:t>Traditional Match Stats</a:t>
            </a:r>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95400" y="1651715"/>
            <a:ext cx="6553200" cy="4799527"/>
          </a:xfrm>
          <a:prstGeom prst="rect">
            <a:avLst/>
          </a:prstGeom>
          <a:noFill/>
          <a:ln w="9525">
            <a:noFill/>
            <a:miter lim="800000"/>
            <a:headEnd/>
            <a:tailEnd/>
          </a:ln>
          <a:effectLst/>
        </p:spPr>
      </p:pic>
      <p:sp>
        <p:nvSpPr>
          <p:cNvPr id="5" name="TextBox 4"/>
          <p:cNvSpPr txBox="1"/>
          <p:nvPr/>
        </p:nvSpPr>
        <p:spPr>
          <a:xfrm>
            <a:off x="6594675" y="533400"/>
            <a:ext cx="2244525" cy="646331"/>
          </a:xfrm>
          <a:prstGeom prst="rect">
            <a:avLst/>
          </a:prstGeom>
          <a:noFill/>
        </p:spPr>
        <p:txBody>
          <a:bodyPr wrap="none" rtlCol="0">
            <a:spAutoFit/>
          </a:bodyPr>
          <a:lstStyle/>
          <a:p>
            <a:r>
              <a:rPr lang="en-US" dirty="0"/>
              <a:t>Atletico 1 | Bayern 0</a:t>
            </a:r>
          </a:p>
          <a:p>
            <a:r>
              <a:rPr lang="en-US" dirty="0"/>
              <a:t> - Leg 1  4.27.16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4876800"/>
          </a:xfrm>
        </p:spPr>
        <p:txBody>
          <a:bodyPr/>
          <a:lstStyle/>
          <a:p>
            <a:pPr fontAlgn="base"/>
            <a:r>
              <a:rPr lang="en-US" b="1" dirty="0"/>
              <a:t>Team A</a:t>
            </a:r>
            <a:r>
              <a:rPr lang="en-US" dirty="0"/>
              <a:t>: 52% possession; total shots 18; corner kicks 7</a:t>
            </a:r>
          </a:p>
          <a:p>
            <a:pPr fontAlgn="base"/>
            <a:r>
              <a:rPr lang="en-US" b="1" dirty="0"/>
              <a:t>Team B</a:t>
            </a:r>
            <a:r>
              <a:rPr lang="en-US" dirty="0"/>
              <a:t>: 48% possession; total shots 14; corner kicks 5</a:t>
            </a:r>
          </a:p>
          <a:p>
            <a:pPr fontAlgn="base"/>
            <a:endParaRPr lang="en-US" dirty="0"/>
          </a:p>
          <a:p>
            <a:pPr fontAlgn="base"/>
            <a:endParaRPr lang="en-US" dirty="0"/>
          </a:p>
          <a:p>
            <a:pPr fontAlgn="base"/>
            <a:r>
              <a:rPr lang="en-US" dirty="0"/>
              <a:t>Close Game??</a:t>
            </a:r>
          </a:p>
          <a:p>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24200" y="2694915"/>
            <a:ext cx="5369720" cy="3124200"/>
          </a:xfrm>
          <a:prstGeom prst="rect">
            <a:avLst/>
          </a:prstGeom>
        </p:spPr>
      </p:pic>
      <p:sp>
        <p:nvSpPr>
          <p:cNvPr id="5" name="Rectangle 4">
            <a:extLst>
              <a:ext uri="{FF2B5EF4-FFF2-40B4-BE49-F238E27FC236}">
                <a16:creationId xmlns:a16="http://schemas.microsoft.com/office/drawing/2014/main" id="{F1D380BE-5E8A-4597-9396-7BB5FFBAB087}"/>
              </a:ext>
            </a:extLst>
          </p:cNvPr>
          <p:cNvSpPr/>
          <p:nvPr/>
        </p:nvSpPr>
        <p:spPr>
          <a:xfrm>
            <a:off x="4333875" y="6400800"/>
            <a:ext cx="4572000" cy="307777"/>
          </a:xfrm>
          <a:prstGeom prst="rect">
            <a:avLst/>
          </a:prstGeom>
        </p:spPr>
        <p:txBody>
          <a:bodyPr>
            <a:spAutoFit/>
          </a:bodyPr>
          <a:lstStyle/>
          <a:p>
            <a:r>
              <a:rPr lang="en-US" sz="1400" dirty="0">
                <a:hlinkClick r:id="rId4"/>
              </a:rPr>
              <a:t>https://www.youtube.com/watch?v=a7IMPsyQg6k</a:t>
            </a:r>
            <a:endParaRPr lang="en-US" sz="1400" dirty="0"/>
          </a:p>
        </p:txBody>
      </p:sp>
      <p:sp>
        <p:nvSpPr>
          <p:cNvPr id="2" name="Arrow: Down 1">
            <a:extLst>
              <a:ext uri="{FF2B5EF4-FFF2-40B4-BE49-F238E27FC236}">
                <a16:creationId xmlns:a16="http://schemas.microsoft.com/office/drawing/2014/main" id="{5376FAA2-DB4F-4C01-BCCC-C311C5204F1E}"/>
              </a:ext>
            </a:extLst>
          </p:cNvPr>
          <p:cNvSpPr/>
          <p:nvPr/>
        </p:nvSpPr>
        <p:spPr>
          <a:xfrm>
            <a:off x="8610600" y="6400800"/>
            <a:ext cx="228600" cy="307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32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613193-0E1E-42F4-B616-20BCB42F5165}"/>
              </a:ext>
            </a:extLst>
          </p:cNvPr>
          <p:cNvSpPr txBox="1"/>
          <p:nvPr/>
        </p:nvSpPr>
        <p:spPr>
          <a:xfrm>
            <a:off x="381000" y="590034"/>
            <a:ext cx="3946914" cy="461665"/>
          </a:xfrm>
          <a:prstGeom prst="rect">
            <a:avLst/>
          </a:prstGeom>
          <a:noFill/>
        </p:spPr>
        <p:txBody>
          <a:bodyPr wrap="none" rtlCol="0">
            <a:spAutoFit/>
          </a:bodyPr>
          <a:lstStyle/>
          <a:p>
            <a:r>
              <a:rPr lang="en-US" sz="2400" b="1" dirty="0"/>
              <a:t>FC Barcelona possession</a:t>
            </a:r>
          </a:p>
        </p:txBody>
      </p:sp>
      <p:pic>
        <p:nvPicPr>
          <p:cNvPr id="2" name="Online Media 1" title="FC Barcelona's Possession &amp; Passing From 2010-11 Season">
            <a:hlinkClick r:id="" action="ppaction://media"/>
            <a:extLst>
              <a:ext uri="{FF2B5EF4-FFF2-40B4-BE49-F238E27FC236}">
                <a16:creationId xmlns:a16="http://schemas.microsoft.com/office/drawing/2014/main" id="{869675DB-8988-4A25-9C47-025E271C7AE7}"/>
              </a:ext>
            </a:extLst>
          </p:cNvPr>
          <p:cNvPicPr>
            <a:picLocks noRot="1" noChangeAspect="1"/>
          </p:cNvPicPr>
          <p:nvPr>
            <a:videoFile r:link="rId1"/>
          </p:nvPr>
        </p:nvPicPr>
        <p:blipFill>
          <a:blip r:embed="rId4"/>
          <a:stretch>
            <a:fillRect/>
          </a:stretch>
        </p:blipFill>
        <p:spPr>
          <a:xfrm>
            <a:off x="2884279" y="1752600"/>
            <a:ext cx="5999445" cy="4496316"/>
          </a:xfrm>
          <a:prstGeom prst="rect">
            <a:avLst/>
          </a:prstGeom>
        </p:spPr>
      </p:pic>
      <p:pic>
        <p:nvPicPr>
          <p:cNvPr id="4" name="Picture 3">
            <a:extLst>
              <a:ext uri="{FF2B5EF4-FFF2-40B4-BE49-F238E27FC236}">
                <a16:creationId xmlns:a16="http://schemas.microsoft.com/office/drawing/2014/main" id="{DC6A6927-FB6D-4B89-A0EB-AB84392BE86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0276" y="1752600"/>
            <a:ext cx="2330524" cy="4017781"/>
          </a:xfrm>
          <a:prstGeom prst="rect">
            <a:avLst/>
          </a:prstGeom>
        </p:spPr>
      </p:pic>
    </p:spTree>
    <p:extLst>
      <p:ext uri="{BB962C8B-B14F-4D97-AF65-F5344CB8AC3E}">
        <p14:creationId xmlns:p14="http://schemas.microsoft.com/office/powerpoint/2010/main" val="19822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28FABC-D2FA-4916-A984-F924310D6433}"/>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This year</a:t>
            </a:r>
          </a:p>
        </p:txBody>
      </p:sp>
      <p:pic>
        <p:nvPicPr>
          <p:cNvPr id="10" name="Picture 9">
            <a:extLst>
              <a:ext uri="{FF2B5EF4-FFF2-40B4-BE49-F238E27FC236}">
                <a16:creationId xmlns:a16="http://schemas.microsoft.com/office/drawing/2014/main" id="{C3628AE5-2106-494F-ACFF-A461BE33B83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4400" y="442175"/>
            <a:ext cx="6934200" cy="5908720"/>
          </a:xfrm>
          <a:prstGeom prst="rect">
            <a:avLst/>
          </a:prstGeom>
        </p:spPr>
      </p:pic>
      <p:pic>
        <p:nvPicPr>
          <p:cNvPr id="8" name="Picture 7">
            <a:extLst>
              <a:ext uri="{FF2B5EF4-FFF2-40B4-BE49-F238E27FC236}">
                <a16:creationId xmlns:a16="http://schemas.microsoft.com/office/drawing/2014/main" id="{6D48943F-F8DD-4A98-BD73-0529C170830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 y="1371600"/>
            <a:ext cx="2590800" cy="863600"/>
          </a:xfrm>
          <a:prstGeom prst="rect">
            <a:avLst/>
          </a:prstGeom>
        </p:spPr>
      </p:pic>
      <p:sp>
        <p:nvSpPr>
          <p:cNvPr id="12" name="TextBox 11">
            <a:extLst>
              <a:ext uri="{FF2B5EF4-FFF2-40B4-BE49-F238E27FC236}">
                <a16:creationId xmlns:a16="http://schemas.microsoft.com/office/drawing/2014/main" id="{15ECC13F-3294-4078-B379-25781ADC0BB7}"/>
              </a:ext>
            </a:extLst>
          </p:cNvPr>
          <p:cNvSpPr txBox="1"/>
          <p:nvPr/>
        </p:nvSpPr>
        <p:spPr>
          <a:xfrm>
            <a:off x="152400" y="6341370"/>
            <a:ext cx="4572000" cy="430887"/>
          </a:xfrm>
          <a:prstGeom prst="rect">
            <a:avLst/>
          </a:prstGeom>
          <a:noFill/>
        </p:spPr>
        <p:txBody>
          <a:bodyPr wrap="square">
            <a:spAutoFit/>
          </a:bodyPr>
          <a:lstStyle/>
          <a:p>
            <a:r>
              <a:rPr lang="en-US" sz="1100" dirty="0">
                <a:hlinkClick r:id="rId5"/>
              </a:rPr>
              <a:t>https://sterlingmets.wd5.myworkdayjobs.com/Mets</a:t>
            </a:r>
            <a:endParaRPr lang="en-US" sz="1100" dirty="0"/>
          </a:p>
          <a:p>
            <a:endParaRPr lang="en-US" sz="1100" dirty="0"/>
          </a:p>
        </p:txBody>
      </p:sp>
    </p:spTree>
    <p:extLst>
      <p:ext uri="{BB962C8B-B14F-4D97-AF65-F5344CB8AC3E}">
        <p14:creationId xmlns:p14="http://schemas.microsoft.com/office/powerpoint/2010/main" val="1603625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990600"/>
          </a:xfrm>
        </p:spPr>
        <p:txBody>
          <a:bodyPr>
            <a:normAutofit/>
          </a:bodyPr>
          <a:lstStyle/>
          <a:p>
            <a:r>
              <a:rPr lang="en-US" sz="2800" dirty="0"/>
              <a:t>Traditional Player Stats (2017)</a:t>
            </a:r>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990600"/>
            <a:ext cx="4953000" cy="1905000"/>
          </a:xfrm>
          <a:prstGeom prst="rect">
            <a:avLst/>
          </a:prstGeom>
          <a:noFill/>
          <a:ln w="9525">
            <a:noFill/>
            <a:miter lim="800000"/>
            <a:headEnd/>
            <a:tailEnd/>
          </a:ln>
          <a:effectLst/>
        </p:spPr>
      </p:pic>
      <p:sp>
        <p:nvSpPr>
          <p:cNvPr id="8" name="TextBox 7"/>
          <p:cNvSpPr txBox="1"/>
          <p:nvPr/>
        </p:nvSpPr>
        <p:spPr>
          <a:xfrm>
            <a:off x="6477000" y="990600"/>
            <a:ext cx="2146742" cy="646331"/>
          </a:xfrm>
          <a:prstGeom prst="rect">
            <a:avLst/>
          </a:prstGeom>
          <a:noFill/>
        </p:spPr>
        <p:txBody>
          <a:bodyPr wrap="none" rtlCol="0">
            <a:spAutoFit/>
          </a:bodyPr>
          <a:lstStyle/>
          <a:p>
            <a:r>
              <a:rPr lang="en-US" dirty="0"/>
              <a:t>Guaranteed Comp:</a:t>
            </a:r>
          </a:p>
          <a:p>
            <a:r>
              <a:rPr lang="en-US" dirty="0"/>
              <a:t>$7.1M</a:t>
            </a:r>
          </a:p>
        </p:txBody>
      </p:sp>
      <p:pic>
        <p:nvPicPr>
          <p:cNvPr id="3" name="Picture 2">
            <a:extLst>
              <a:ext uri="{FF2B5EF4-FFF2-40B4-BE49-F238E27FC236}">
                <a16:creationId xmlns:a16="http://schemas.microsoft.com/office/drawing/2014/main" id="{27DB264D-958D-42BA-BA55-904C90ECFD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43000" y="3124200"/>
            <a:ext cx="6563194" cy="3542582"/>
          </a:xfrm>
          <a:prstGeom prst="rect">
            <a:avLst/>
          </a:prstGeom>
          <a:ln w="19050">
            <a:solidFill>
              <a:srgbClr val="002060"/>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04800" y="152400"/>
            <a:ext cx="8229600" cy="990600"/>
          </a:xfrm>
        </p:spPr>
        <p:txBody>
          <a:bodyPr>
            <a:normAutofit fontScale="90000"/>
          </a:bodyPr>
          <a:lstStyle/>
          <a:p>
            <a:r>
              <a:rPr lang="en-US" sz="3200" dirty="0"/>
              <a:t>Advanced Stats: Giovinco – </a:t>
            </a:r>
            <a:r>
              <a:rPr lang="en-US" sz="3200" u="sng" dirty="0"/>
              <a:t>Per 90 Minutes </a:t>
            </a:r>
            <a:r>
              <a:rPr lang="en-US" sz="3200" dirty="0"/>
              <a:t>(2017)</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6277" y="1103779"/>
            <a:ext cx="5087470" cy="32609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4419600"/>
            <a:ext cx="5087470" cy="2286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3351-7CE7-4245-8752-4C90F97F59E1}"/>
              </a:ext>
            </a:extLst>
          </p:cNvPr>
          <p:cNvSpPr>
            <a:spLocks noGrp="1"/>
          </p:cNvSpPr>
          <p:nvPr>
            <p:ph type="title"/>
          </p:nvPr>
        </p:nvSpPr>
        <p:spPr/>
        <p:txBody>
          <a:bodyPr/>
          <a:lstStyle/>
          <a:p>
            <a:r>
              <a:rPr lang="en-US" dirty="0"/>
              <a:t>Stats comparison - 2020</a:t>
            </a:r>
          </a:p>
        </p:txBody>
      </p:sp>
      <p:sp>
        <p:nvSpPr>
          <p:cNvPr id="3" name="Content Placeholder 2">
            <a:extLst>
              <a:ext uri="{FF2B5EF4-FFF2-40B4-BE49-F238E27FC236}">
                <a16:creationId xmlns:a16="http://schemas.microsoft.com/office/drawing/2014/main" id="{9A5F3D36-38AB-4EC3-B060-5FA4C1C9A2AC}"/>
              </a:ext>
            </a:extLst>
          </p:cNvPr>
          <p:cNvSpPr>
            <a:spLocks noGrp="1"/>
          </p:cNvSpPr>
          <p:nvPr>
            <p:ph idx="1"/>
          </p:nvPr>
        </p:nvSpPr>
        <p:spPr/>
        <p:txBody>
          <a:bodyPr/>
          <a:lstStyle/>
          <a:p>
            <a:r>
              <a:rPr lang="en-US" dirty="0"/>
              <a:t>MLS basic stats - </a:t>
            </a:r>
            <a:r>
              <a:rPr lang="en-US" dirty="0">
                <a:hlinkClick r:id="rId2"/>
              </a:rPr>
              <a:t>https://www.mlssoccer.com/stats</a:t>
            </a:r>
            <a:endParaRPr lang="en-US" dirty="0"/>
          </a:p>
          <a:p>
            <a:r>
              <a:rPr lang="en-US" dirty="0"/>
              <a:t>MLS advanced stats - </a:t>
            </a:r>
            <a:r>
              <a:rPr lang="en-US" dirty="0">
                <a:hlinkClick r:id="rId3"/>
              </a:rPr>
              <a:t>https://www.mlssoccer.com/post/2020/09/21/2020-mls-advanced-stats-leaders</a:t>
            </a:r>
            <a:endParaRPr lang="en-US" dirty="0"/>
          </a:p>
          <a:p>
            <a:endParaRPr lang="en-US" dirty="0"/>
          </a:p>
          <a:p>
            <a:r>
              <a:rPr lang="en-US" dirty="0"/>
              <a:t>Who Scored – Player stats</a:t>
            </a:r>
          </a:p>
          <a:p>
            <a:r>
              <a:rPr lang="en-US" dirty="0">
                <a:hlinkClick r:id="rId4"/>
              </a:rPr>
              <a:t>https://www.whoscored.com/Regions/252/Tournaments/2/Seasons/8228/Stages/18685/PlayerStatistics/England-Premier-League-2020-2021</a:t>
            </a:r>
            <a:endParaRPr lang="en-US" dirty="0"/>
          </a:p>
          <a:p>
            <a:endParaRPr lang="en-US" dirty="0"/>
          </a:p>
        </p:txBody>
      </p:sp>
    </p:spTree>
    <p:extLst>
      <p:ext uri="{BB962C8B-B14F-4D97-AF65-F5344CB8AC3E}">
        <p14:creationId xmlns:p14="http://schemas.microsoft.com/office/powerpoint/2010/main" val="25901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209A9A-1B71-441A-BC28-6FB3BE5D7CAF}"/>
              </a:ext>
            </a:extLst>
          </p:cNvPr>
          <p:cNvGrpSpPr/>
          <p:nvPr/>
        </p:nvGrpSpPr>
        <p:grpSpPr>
          <a:xfrm>
            <a:off x="914400" y="609599"/>
            <a:ext cx="3733800" cy="5748087"/>
            <a:chOff x="605672" y="895350"/>
            <a:chExt cx="2895600" cy="4457700"/>
          </a:xfrm>
        </p:grpSpPr>
        <p:pic>
          <p:nvPicPr>
            <p:cNvPr id="4" name="Picture 3">
              <a:extLst>
                <a:ext uri="{FF2B5EF4-FFF2-40B4-BE49-F238E27FC236}">
                  <a16:creationId xmlns:a16="http://schemas.microsoft.com/office/drawing/2014/main" id="{E13EA9E3-56AC-4F5B-AD0B-3CC6EA9C8D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 y="895350"/>
              <a:ext cx="1981200" cy="4457700"/>
            </a:xfrm>
            <a:prstGeom prst="rect">
              <a:avLst/>
            </a:prstGeom>
          </p:spPr>
        </p:pic>
        <p:pic>
          <p:nvPicPr>
            <p:cNvPr id="5" name="Picture 4">
              <a:hlinkClick r:id="rId4"/>
              <a:extLst>
                <a:ext uri="{FF2B5EF4-FFF2-40B4-BE49-F238E27FC236}">
                  <a16:creationId xmlns:a16="http://schemas.microsoft.com/office/drawing/2014/main" id="{412287B3-F743-431E-B33B-8EA6657CC3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5672" y="1523018"/>
              <a:ext cx="2895600" cy="3352800"/>
            </a:xfrm>
            <a:prstGeom prst="rect">
              <a:avLst/>
            </a:prstGeom>
          </p:spPr>
        </p:pic>
      </p:grpSp>
      <p:sp>
        <p:nvSpPr>
          <p:cNvPr id="8" name="TextBox 7">
            <a:extLst>
              <a:ext uri="{FF2B5EF4-FFF2-40B4-BE49-F238E27FC236}">
                <a16:creationId xmlns:a16="http://schemas.microsoft.com/office/drawing/2014/main" id="{33F22091-E70E-4592-966F-55B6724C9A65}"/>
              </a:ext>
            </a:extLst>
          </p:cNvPr>
          <p:cNvSpPr txBox="1"/>
          <p:nvPr/>
        </p:nvSpPr>
        <p:spPr>
          <a:xfrm>
            <a:off x="49883" y="6399676"/>
            <a:ext cx="3048000" cy="507831"/>
          </a:xfrm>
          <a:prstGeom prst="rect">
            <a:avLst/>
          </a:prstGeom>
          <a:noFill/>
        </p:spPr>
        <p:txBody>
          <a:bodyPr wrap="square">
            <a:spAutoFit/>
          </a:bodyPr>
          <a:lstStyle/>
          <a:p>
            <a:r>
              <a:rPr lang="en-US" sz="900" dirty="0">
                <a:hlinkClick r:id="rId4"/>
              </a:rPr>
              <a:t>https://public.tableau.com/profile/fennsk#!/vizhome/All-TimeMLSPlayers/ScoringShotsvsGoals</a:t>
            </a:r>
            <a:endParaRPr lang="en-US" sz="900" dirty="0"/>
          </a:p>
          <a:p>
            <a:endParaRPr lang="en-US" sz="900" dirty="0"/>
          </a:p>
        </p:txBody>
      </p:sp>
      <p:pic>
        <p:nvPicPr>
          <p:cNvPr id="11" name="Picture 10">
            <a:extLst>
              <a:ext uri="{FF2B5EF4-FFF2-40B4-BE49-F238E27FC236}">
                <a16:creationId xmlns:a16="http://schemas.microsoft.com/office/drawing/2014/main" id="{5280898D-BDB7-417B-A343-7E08D9AB390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76800" y="1578641"/>
            <a:ext cx="1752600" cy="3602959"/>
          </a:xfrm>
          <a:prstGeom prst="rect">
            <a:avLst/>
          </a:prstGeom>
          <a:ln w="15875">
            <a:solidFill>
              <a:schemeClr val="tx1"/>
            </a:solidFill>
          </a:ln>
        </p:spPr>
      </p:pic>
    </p:spTree>
    <p:extLst>
      <p:ext uri="{BB962C8B-B14F-4D97-AF65-F5344CB8AC3E}">
        <p14:creationId xmlns:p14="http://schemas.microsoft.com/office/powerpoint/2010/main" val="1609072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CD2FDD96-4999-4A75-BEAE-285EEEB9121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3400" y="760685"/>
            <a:ext cx="7924800" cy="5328745"/>
          </a:xfrm>
          <a:prstGeom prst="rect">
            <a:avLst/>
          </a:prstGeom>
          <a:ln w="15875">
            <a:solidFill>
              <a:schemeClr val="tx1"/>
            </a:solidFill>
          </a:ln>
        </p:spPr>
      </p:pic>
      <p:sp>
        <p:nvSpPr>
          <p:cNvPr id="6" name="TextBox 5">
            <a:extLst>
              <a:ext uri="{FF2B5EF4-FFF2-40B4-BE49-F238E27FC236}">
                <a16:creationId xmlns:a16="http://schemas.microsoft.com/office/drawing/2014/main" id="{4E1E8FCB-C819-46E0-9AB4-376C782EDE40}"/>
              </a:ext>
            </a:extLst>
          </p:cNvPr>
          <p:cNvSpPr txBox="1"/>
          <p:nvPr/>
        </p:nvSpPr>
        <p:spPr>
          <a:xfrm>
            <a:off x="152400" y="6401834"/>
            <a:ext cx="4572000" cy="461665"/>
          </a:xfrm>
          <a:prstGeom prst="rect">
            <a:avLst/>
          </a:prstGeom>
          <a:noFill/>
        </p:spPr>
        <p:txBody>
          <a:bodyPr wrap="square">
            <a:spAutoFit/>
          </a:bodyPr>
          <a:lstStyle/>
          <a:p>
            <a:r>
              <a:rPr lang="en-US" sz="800" dirty="0">
                <a:hlinkClick r:id="rId3"/>
              </a:rPr>
              <a:t>https://public.tableau.com/profile/fennsk#!/vizhome/MLS2019GoalScoringOpportunities_15890942796780/Profilingdirectscoringcontributors</a:t>
            </a:r>
            <a:endParaRPr lang="en-US" sz="800" dirty="0"/>
          </a:p>
          <a:p>
            <a:endParaRPr lang="en-US" sz="800" dirty="0"/>
          </a:p>
        </p:txBody>
      </p:sp>
    </p:spTree>
    <p:extLst>
      <p:ext uri="{BB962C8B-B14F-4D97-AF65-F5344CB8AC3E}">
        <p14:creationId xmlns:p14="http://schemas.microsoft.com/office/powerpoint/2010/main" val="344209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990600"/>
          </a:xfrm>
        </p:spPr>
        <p:txBody>
          <a:bodyPr>
            <a:normAutofit/>
          </a:bodyPr>
          <a:lstStyle/>
          <a:p>
            <a:r>
              <a:rPr lang="en-US" sz="2800" dirty="0"/>
              <a:t>Soccer Player Ratings – 1-10 Scale</a:t>
            </a:r>
          </a:p>
        </p:txBody>
      </p:sp>
      <p:pic>
        <p:nvPicPr>
          <p:cNvPr id="1116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914400"/>
            <a:ext cx="5301802" cy="3962400"/>
          </a:xfrm>
          <a:prstGeom prst="rect">
            <a:avLst/>
          </a:prstGeom>
          <a:noFill/>
          <a:ln w="22225">
            <a:solidFill>
              <a:srgbClr val="002060"/>
            </a:solidFill>
            <a:miter lim="800000"/>
            <a:headEnd/>
            <a:tailEnd/>
          </a:ln>
          <a:effectLst/>
        </p:spPr>
      </p:pic>
      <p:sp>
        <p:nvSpPr>
          <p:cNvPr id="5" name="Rectangle 4"/>
          <p:cNvSpPr/>
          <p:nvPr/>
        </p:nvSpPr>
        <p:spPr>
          <a:xfrm>
            <a:off x="5638800" y="913686"/>
            <a:ext cx="3352800" cy="4801314"/>
          </a:xfrm>
          <a:prstGeom prst="rect">
            <a:avLst/>
          </a:prstGeom>
        </p:spPr>
        <p:txBody>
          <a:bodyPr wrap="square">
            <a:spAutoFit/>
          </a:bodyPr>
          <a:lstStyle/>
          <a:p>
            <a:r>
              <a:rPr lang="en-US" dirty="0"/>
              <a:t>Most graders begin from the same place, starting each player with a 5 (or a 6, if they are generous) before adjusting up or down during a game. A player who does not make much of an impact, but does little wrong, most likely stays in the middle. A catastrophic mistake that leads to a goal can drop a defender to a low mark, like a 3, even if the other 89 minutes of the player’s performance were decent. Likewise, scoring a goal can elevate a forward’s pedestrian day to a 7 or an 8.</a:t>
            </a:r>
          </a:p>
        </p:txBody>
      </p:sp>
      <p:sp>
        <p:nvSpPr>
          <p:cNvPr id="6" name="Rectangle 5"/>
          <p:cNvSpPr/>
          <p:nvPr/>
        </p:nvSpPr>
        <p:spPr>
          <a:xfrm>
            <a:off x="152400" y="5181600"/>
            <a:ext cx="5334000" cy="1477328"/>
          </a:xfrm>
          <a:prstGeom prst="rect">
            <a:avLst/>
          </a:prstGeom>
        </p:spPr>
        <p:txBody>
          <a:bodyPr wrap="square">
            <a:spAutoFit/>
          </a:bodyPr>
          <a:lstStyle/>
          <a:p>
            <a:r>
              <a:rPr lang="en-US" dirty="0"/>
              <a:t> At L’Equipe, the signature news media outlet of these Euros, as many as six journalists will give their marks for the French national team after each of its games. The paper’s so-called official ratings will be an average of these scores.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47800" y="615215"/>
            <a:ext cx="6019800" cy="2661385"/>
          </a:xfrm>
          <a:prstGeom prst="rect">
            <a:avLst/>
          </a:prstGeom>
          <a:noFill/>
          <a:ln w="9525">
            <a:noFill/>
            <a:miter lim="800000"/>
            <a:headEnd/>
            <a:tailEnd/>
          </a:ln>
          <a:effectLst/>
        </p:spPr>
      </p:pic>
      <p:sp>
        <p:nvSpPr>
          <p:cNvPr id="7" name="Rectangle 6"/>
          <p:cNvSpPr/>
          <p:nvPr/>
        </p:nvSpPr>
        <p:spPr>
          <a:xfrm>
            <a:off x="228600" y="3166170"/>
            <a:ext cx="8763000" cy="3539430"/>
          </a:xfrm>
          <a:prstGeom prst="rect">
            <a:avLst/>
          </a:prstGeom>
        </p:spPr>
        <p:txBody>
          <a:bodyPr wrap="square">
            <a:spAutoFit/>
          </a:bodyPr>
          <a:lstStyle/>
          <a:p>
            <a:endParaRPr lang="en-US" sz="1400" dirty="0"/>
          </a:p>
          <a:p>
            <a:r>
              <a:rPr lang="en-US" sz="1400" b="1" dirty="0"/>
              <a:t>Brad Guzan (5.5) 		Timothy Chandler (4.5)	Omar Gonzalez (4.5)</a:t>
            </a:r>
            <a:endParaRPr lang="en-US" sz="1400" dirty="0"/>
          </a:p>
          <a:p>
            <a:r>
              <a:rPr lang="en-US" sz="1400" b="1" dirty="0"/>
              <a:t>John Brooks (1) -</a:t>
            </a:r>
            <a:r>
              <a:rPr lang="en-US" sz="1400" dirty="0"/>
              <a:t> Though the Hertha Berlin was bailed out by Guzan in the 18th minute, his flub would stand as a bad omen. To put it mildly, this was a nightmare showing for Brooks. He was to blame on all four </a:t>
            </a:r>
            <a:r>
              <a:rPr lang="en-US" sz="1400" i="1" dirty="0"/>
              <a:t>Ticos</a:t>
            </a:r>
            <a:r>
              <a:rPr lang="en-US" sz="1400" dirty="0"/>
              <a:t>' goals, and in varying ways. He lost an aerial mark, mishandled, was nutmegged – you name it, he suffered it.</a:t>
            </a:r>
          </a:p>
          <a:p>
            <a:r>
              <a:rPr lang="en-US" sz="1400" b="1" dirty="0">
                <a:hlinkClick r:id="rId4"/>
              </a:rPr>
              <a:t>Matt Besler</a:t>
            </a:r>
            <a:r>
              <a:rPr lang="en-US" sz="1400" b="1" dirty="0"/>
              <a:t> (4.5)		</a:t>
            </a:r>
            <a:r>
              <a:rPr lang="en-US" sz="1400" b="1" dirty="0">
                <a:hlinkClick r:id="rId5"/>
              </a:rPr>
              <a:t>Michael Bradley</a:t>
            </a:r>
            <a:r>
              <a:rPr lang="en-US" sz="1400" b="1" dirty="0"/>
              <a:t> (5)		</a:t>
            </a:r>
            <a:r>
              <a:rPr lang="en-US" sz="1400" b="1" dirty="0">
                <a:hlinkClick r:id="rId6"/>
              </a:rPr>
              <a:t>Jermaine Jones</a:t>
            </a:r>
            <a:r>
              <a:rPr lang="en-US" sz="1400" b="1" dirty="0"/>
              <a:t> (4.5)</a:t>
            </a:r>
            <a:endParaRPr lang="en-US" sz="1400" dirty="0"/>
          </a:p>
          <a:p>
            <a:r>
              <a:rPr lang="en-US" sz="1400" b="1" dirty="0"/>
              <a:t>Fabian Johnson (4.5)		Christian Pulisic (5.5)		Bobby Wood (5) </a:t>
            </a:r>
            <a:r>
              <a:rPr lang="en-US" sz="1400" dirty="0"/>
              <a:t>.</a:t>
            </a:r>
          </a:p>
          <a:p>
            <a:r>
              <a:rPr lang="en-US" sz="1400" b="1" dirty="0">
                <a:hlinkClick r:id="rId7"/>
              </a:rPr>
              <a:t>Jozy Altidore</a:t>
            </a:r>
            <a:r>
              <a:rPr lang="en-US" sz="1400" b="1" dirty="0"/>
              <a:t> (5) - </a:t>
            </a:r>
            <a:endParaRPr lang="en-US" sz="1400" dirty="0"/>
          </a:p>
          <a:p>
            <a:r>
              <a:rPr lang="en-US" sz="1400" b="1" dirty="0"/>
              <a:t>Coach Jurgen Klinsmann (4.5) -</a:t>
            </a:r>
            <a:r>
              <a:rPr lang="en-US" sz="1400" dirty="0"/>
              <a:t> The boss was less overtly to blame tactically than </a:t>
            </a:r>
            <a:r>
              <a:rPr lang="en-US" sz="1400" dirty="0">
                <a:hlinkClick r:id="rId8"/>
              </a:rPr>
              <a:t>against Mexico</a:t>
            </a:r>
            <a:r>
              <a:rPr lang="en-US" sz="1400" dirty="0"/>
              <a:t>, but that's faint praise after a miserable start to the Hexagonal. He should have a clear idea on how to get the best out of his group by now, but he is forever searching and this can't help but have a negative effect. Honestly, this game should have been set up for a happy surprise; </a:t>
            </a:r>
            <a:r>
              <a:rPr lang="en-US" sz="1400" dirty="0">
                <a:hlinkClick r:id="rId9"/>
              </a:rPr>
              <a:t>he wanted an "angry" USMNT</a:t>
            </a:r>
            <a:r>
              <a:rPr lang="en-US" sz="1400" dirty="0"/>
              <a:t>, but we got dreariness instead.</a:t>
            </a:r>
          </a:p>
          <a:p>
            <a:r>
              <a:rPr lang="en-US" sz="1400" b="1" i="1" dirty="0"/>
              <a:t>Subs</a:t>
            </a:r>
            <a:r>
              <a:rPr lang="en-US" sz="1400" b="1" dirty="0"/>
              <a:t>:</a:t>
            </a:r>
            <a:endParaRPr lang="en-US" sz="1400" dirty="0"/>
          </a:p>
          <a:p>
            <a:r>
              <a:rPr lang="en-US" sz="1400" b="1" dirty="0"/>
              <a:t>Lynden Gooch (6)		</a:t>
            </a:r>
            <a:r>
              <a:rPr lang="en-US" sz="1400" b="1" dirty="0">
                <a:hlinkClick r:id="rId10"/>
              </a:rPr>
              <a:t>Graham Zusi</a:t>
            </a:r>
            <a:r>
              <a:rPr lang="en-US" sz="1400" b="1" dirty="0"/>
              <a:t> (6)</a:t>
            </a:r>
            <a:endParaRPr lang="en-US" sz="1400" dirty="0"/>
          </a:p>
        </p:txBody>
      </p:sp>
      <p:sp>
        <p:nvSpPr>
          <p:cNvPr id="8" name="Title 19"/>
          <p:cNvSpPr>
            <a:spLocks noGrp="1"/>
          </p:cNvSpPr>
          <p:nvPr>
            <p:ph type="title"/>
          </p:nvPr>
        </p:nvSpPr>
        <p:spPr>
          <a:xfrm>
            <a:off x="152400" y="-304800"/>
            <a:ext cx="8229600" cy="990600"/>
          </a:xfrm>
        </p:spPr>
        <p:txBody>
          <a:bodyPr>
            <a:normAutofit/>
          </a:bodyPr>
          <a:lstStyle/>
          <a:p>
            <a:r>
              <a:rPr lang="en-US" sz="2000" dirty="0">
                <a:solidFill>
                  <a:schemeClr val="bg1"/>
                </a:solidFill>
              </a:rPr>
              <a:t>Costa Rica  (4) v. USA (0)  – World Cup Qualifier – 11.15.16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200"/>
            <a:ext cx="1828800" cy="990600"/>
          </a:xfrm>
        </p:spPr>
        <p:txBody>
          <a:bodyPr>
            <a:normAutofit fontScale="90000"/>
          </a:bodyPr>
          <a:lstStyle/>
          <a:p>
            <a:r>
              <a:rPr lang="en-US" dirty="0"/>
              <a:t>Audi Player Index</a:t>
            </a:r>
          </a:p>
        </p:txBody>
      </p:sp>
      <p:pic>
        <p:nvPicPr>
          <p:cNvPr id="1331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0" y="457200"/>
            <a:ext cx="6722698" cy="6172200"/>
          </a:xfrm>
          <a:prstGeom prst="rect">
            <a:avLst/>
          </a:prstGeom>
          <a:noFill/>
          <a:ln w="22225">
            <a:solidFill>
              <a:srgbClr val="002060"/>
            </a:solid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52400" y="-304800"/>
            <a:ext cx="8229600" cy="990600"/>
          </a:xfrm>
        </p:spPr>
        <p:txBody>
          <a:bodyPr>
            <a:normAutofit/>
          </a:bodyPr>
          <a:lstStyle/>
          <a:p>
            <a:r>
              <a:rPr lang="en-US" sz="2000" dirty="0">
                <a:solidFill>
                  <a:schemeClr val="bg1"/>
                </a:solidFill>
              </a:rPr>
              <a:t>Audi Player Index – Forwards – For Fans Only</a:t>
            </a: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 y="457200"/>
            <a:ext cx="8153400" cy="304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86400" y="3962400"/>
            <a:ext cx="2286000" cy="27432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 y="2895600"/>
            <a:ext cx="8610600" cy="457200"/>
          </a:xfrm>
          <a:prstGeom prst="rect">
            <a:avLst/>
          </a:prstGeom>
          <a:noFill/>
          <a:ln w="9525">
            <a:noFill/>
            <a:miter lim="800000"/>
            <a:headEnd/>
            <a:tailEnd/>
          </a:ln>
          <a:effectLst/>
        </p:spPr>
      </p:pic>
      <p:pic>
        <p:nvPicPr>
          <p:cNvPr id="1229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1622" y="3962400"/>
            <a:ext cx="4978401" cy="2743200"/>
          </a:xfrm>
          <a:prstGeom prst="rect">
            <a:avLst/>
          </a:prstGeom>
          <a:noFill/>
          <a:ln w="9525">
            <a:noFill/>
            <a:miter lim="800000"/>
            <a:headEnd/>
            <a:tailEnd/>
          </a:ln>
          <a:effectLst/>
        </p:spPr>
      </p:pic>
      <p:sp>
        <p:nvSpPr>
          <p:cNvPr id="7" name="TextBox 6"/>
          <p:cNvSpPr txBox="1"/>
          <p:nvPr/>
        </p:nvSpPr>
        <p:spPr>
          <a:xfrm>
            <a:off x="5760881" y="3962400"/>
            <a:ext cx="639919" cy="338554"/>
          </a:xfrm>
          <a:prstGeom prst="rect">
            <a:avLst/>
          </a:prstGeom>
          <a:noFill/>
        </p:spPr>
        <p:txBody>
          <a:bodyPr wrap="none" rtlCol="0">
            <a:spAutoFit/>
          </a:bodyPr>
          <a:lstStyle/>
          <a:p>
            <a:r>
              <a:rPr lang="en-US" sz="1600" i="1" dirty="0">
                <a:solidFill>
                  <a:srgbClr val="0000FF"/>
                </a:solidFill>
              </a:rPr>
              <a:t>2016</a:t>
            </a:r>
          </a:p>
        </p:txBody>
      </p:sp>
      <p:sp>
        <p:nvSpPr>
          <p:cNvPr id="8" name="TextBox 7"/>
          <p:cNvSpPr txBox="1"/>
          <p:nvPr/>
        </p:nvSpPr>
        <p:spPr>
          <a:xfrm>
            <a:off x="807881" y="3962400"/>
            <a:ext cx="639919" cy="338554"/>
          </a:xfrm>
          <a:prstGeom prst="rect">
            <a:avLst/>
          </a:prstGeom>
          <a:noFill/>
        </p:spPr>
        <p:txBody>
          <a:bodyPr wrap="none" rtlCol="0">
            <a:spAutoFit/>
          </a:bodyPr>
          <a:lstStyle/>
          <a:p>
            <a:r>
              <a:rPr lang="en-US" sz="1600" i="1" dirty="0">
                <a:solidFill>
                  <a:srgbClr val="0000FF"/>
                </a:solidFill>
              </a:rPr>
              <a:t>2017</a:t>
            </a:r>
          </a:p>
        </p:txBody>
      </p:sp>
      <p:pic>
        <p:nvPicPr>
          <p:cNvPr id="12291"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200" y="822960"/>
            <a:ext cx="9067800" cy="2072640"/>
          </a:xfrm>
          <a:prstGeom prst="rect">
            <a:avLst/>
          </a:prstGeom>
          <a:noFill/>
          <a:ln w="9525">
            <a:noFill/>
            <a:miter lim="800000"/>
            <a:headEnd/>
            <a:tailEnd/>
          </a:ln>
          <a:effectLst/>
        </p:spPr>
      </p:pic>
      <p:sp>
        <p:nvSpPr>
          <p:cNvPr id="10" name="TextBox 9"/>
          <p:cNvSpPr txBox="1"/>
          <p:nvPr/>
        </p:nvSpPr>
        <p:spPr>
          <a:xfrm>
            <a:off x="1066800" y="2971800"/>
            <a:ext cx="639919" cy="338554"/>
          </a:xfrm>
          <a:prstGeom prst="rect">
            <a:avLst/>
          </a:prstGeom>
          <a:noFill/>
        </p:spPr>
        <p:txBody>
          <a:bodyPr wrap="none" rtlCol="0">
            <a:spAutoFit/>
          </a:bodyPr>
          <a:lstStyle/>
          <a:p>
            <a:r>
              <a:rPr lang="en-US" sz="1600" i="1" dirty="0">
                <a:solidFill>
                  <a:schemeClr val="bg1"/>
                </a:solidFill>
              </a:rPr>
              <a:t>2016</a:t>
            </a:r>
          </a:p>
        </p:txBody>
      </p:sp>
      <p:sp>
        <p:nvSpPr>
          <p:cNvPr id="11" name="TextBox 10"/>
          <p:cNvSpPr txBox="1"/>
          <p:nvPr/>
        </p:nvSpPr>
        <p:spPr>
          <a:xfrm>
            <a:off x="1066800" y="2057400"/>
            <a:ext cx="639919" cy="338554"/>
          </a:xfrm>
          <a:prstGeom prst="rect">
            <a:avLst/>
          </a:prstGeom>
          <a:noFill/>
        </p:spPr>
        <p:txBody>
          <a:bodyPr wrap="none" rtlCol="0">
            <a:spAutoFit/>
          </a:bodyPr>
          <a:lstStyle/>
          <a:p>
            <a:r>
              <a:rPr lang="en-US" sz="1600" i="1" dirty="0">
                <a:solidFill>
                  <a:schemeClr val="bg1"/>
                </a:solidFill>
              </a:rPr>
              <a:t>2017</a:t>
            </a:r>
          </a:p>
        </p:txBody>
      </p:sp>
      <p:pic>
        <p:nvPicPr>
          <p:cNvPr id="1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67600" y="76200"/>
            <a:ext cx="1305076" cy="685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9"/>
          <p:cNvSpPr>
            <a:spLocks noGrp="1"/>
          </p:cNvSpPr>
          <p:nvPr>
            <p:ph type="title"/>
          </p:nvPr>
        </p:nvSpPr>
        <p:spPr>
          <a:xfrm>
            <a:off x="152400" y="-304800"/>
            <a:ext cx="8229600" cy="990600"/>
          </a:xfrm>
        </p:spPr>
        <p:txBody>
          <a:bodyPr>
            <a:normAutofit/>
          </a:bodyPr>
          <a:lstStyle/>
          <a:p>
            <a:r>
              <a:rPr lang="en-US" sz="2000" dirty="0">
                <a:solidFill>
                  <a:schemeClr val="bg1"/>
                </a:solidFill>
              </a:rPr>
              <a:t>Audi Player Index - All</a:t>
            </a:r>
          </a:p>
        </p:txBody>
      </p:sp>
      <p:sp>
        <p:nvSpPr>
          <p:cNvPr id="2" name="TextBox 1"/>
          <p:cNvSpPr txBox="1"/>
          <p:nvPr/>
        </p:nvSpPr>
        <p:spPr>
          <a:xfrm>
            <a:off x="2454568" y="836711"/>
            <a:ext cx="593432" cy="307777"/>
          </a:xfrm>
          <a:prstGeom prst="rect">
            <a:avLst/>
          </a:prstGeom>
          <a:noFill/>
        </p:spPr>
        <p:txBody>
          <a:bodyPr wrap="none" rtlCol="0">
            <a:spAutoFit/>
          </a:bodyPr>
          <a:lstStyle/>
          <a:p>
            <a:r>
              <a:rPr lang="en-US" sz="1400" dirty="0"/>
              <a:t>FWD</a:t>
            </a:r>
          </a:p>
        </p:txBody>
      </p:sp>
      <p:sp>
        <p:nvSpPr>
          <p:cNvPr id="5" name="TextBox 4"/>
          <p:cNvSpPr txBox="1"/>
          <p:nvPr/>
        </p:nvSpPr>
        <p:spPr>
          <a:xfrm>
            <a:off x="100324" y="685800"/>
            <a:ext cx="1977880" cy="3416320"/>
          </a:xfrm>
          <a:prstGeom prst="rect">
            <a:avLst/>
          </a:prstGeom>
          <a:noFill/>
        </p:spPr>
        <p:txBody>
          <a:bodyPr wrap="square" rtlCol="0">
            <a:spAutoFit/>
          </a:bodyPr>
          <a:lstStyle/>
          <a:p>
            <a:r>
              <a:rPr lang="en-US" dirty="0"/>
              <a:t>2019 Regular Season</a:t>
            </a:r>
          </a:p>
          <a:p>
            <a:r>
              <a:rPr lang="en-US" dirty="0"/>
              <a:t>Final Standings</a:t>
            </a:r>
          </a:p>
          <a:p>
            <a:endParaRPr lang="en-US" dirty="0"/>
          </a:p>
          <a:p>
            <a:endParaRPr lang="en-US" dirty="0"/>
          </a:p>
          <a:p>
            <a:endParaRPr lang="en-US" dirty="0"/>
          </a:p>
          <a:p>
            <a:r>
              <a:rPr lang="en-US" dirty="0"/>
              <a:t>Eligibility:</a:t>
            </a:r>
          </a:p>
          <a:p>
            <a:r>
              <a:rPr lang="en-US" dirty="0"/>
              <a:t>24 games played</a:t>
            </a:r>
          </a:p>
          <a:p>
            <a:r>
              <a:rPr lang="en-US" dirty="0"/>
              <a:t>70% of matches</a:t>
            </a:r>
          </a:p>
          <a:p>
            <a:r>
              <a:rPr lang="en-US" dirty="0"/>
              <a:t>1,530 minutes</a:t>
            </a:r>
          </a:p>
          <a:p>
            <a:endParaRPr lang="en-US" dirty="0"/>
          </a:p>
          <a:p>
            <a:endParaRPr lang="en-US" dirty="0"/>
          </a:p>
        </p:txBody>
      </p:sp>
      <p:sp>
        <p:nvSpPr>
          <p:cNvPr id="26" name="TextBox 25"/>
          <p:cNvSpPr txBox="1"/>
          <p:nvPr/>
        </p:nvSpPr>
        <p:spPr>
          <a:xfrm>
            <a:off x="2454568" y="1216223"/>
            <a:ext cx="593432" cy="307777"/>
          </a:xfrm>
          <a:prstGeom prst="rect">
            <a:avLst/>
          </a:prstGeom>
          <a:noFill/>
        </p:spPr>
        <p:txBody>
          <a:bodyPr wrap="none" rtlCol="0">
            <a:spAutoFit/>
          </a:bodyPr>
          <a:lstStyle/>
          <a:p>
            <a:r>
              <a:rPr lang="en-US" sz="1400" dirty="0"/>
              <a:t>FWD</a:t>
            </a:r>
          </a:p>
        </p:txBody>
      </p:sp>
      <p:sp>
        <p:nvSpPr>
          <p:cNvPr id="38" name="TextBox 37"/>
          <p:cNvSpPr txBox="1"/>
          <p:nvPr/>
        </p:nvSpPr>
        <p:spPr>
          <a:xfrm>
            <a:off x="2519490" y="3151881"/>
            <a:ext cx="463588" cy="307777"/>
          </a:xfrm>
          <a:prstGeom prst="rect">
            <a:avLst/>
          </a:prstGeom>
          <a:noFill/>
        </p:spPr>
        <p:txBody>
          <a:bodyPr wrap="none" rtlCol="0">
            <a:spAutoFit/>
          </a:bodyPr>
          <a:lstStyle/>
          <a:p>
            <a:r>
              <a:rPr lang="en-US" sz="1400" dirty="0">
                <a:solidFill>
                  <a:srgbClr val="0000FF"/>
                </a:solidFill>
              </a:rPr>
              <a:t>MD</a:t>
            </a:r>
          </a:p>
        </p:txBody>
      </p:sp>
      <p:sp>
        <p:nvSpPr>
          <p:cNvPr id="39" name="TextBox 38"/>
          <p:cNvSpPr txBox="1"/>
          <p:nvPr/>
        </p:nvSpPr>
        <p:spPr>
          <a:xfrm>
            <a:off x="2519490" y="1976735"/>
            <a:ext cx="463588" cy="307777"/>
          </a:xfrm>
          <a:prstGeom prst="rect">
            <a:avLst/>
          </a:prstGeom>
          <a:noFill/>
        </p:spPr>
        <p:txBody>
          <a:bodyPr wrap="none" rtlCol="0">
            <a:spAutoFit/>
          </a:bodyPr>
          <a:lstStyle/>
          <a:p>
            <a:r>
              <a:rPr lang="en-US" sz="1400" dirty="0">
                <a:solidFill>
                  <a:srgbClr val="0000FF"/>
                </a:solidFill>
              </a:rPr>
              <a:t>MD</a:t>
            </a:r>
          </a:p>
        </p:txBody>
      </p:sp>
      <p:sp>
        <p:nvSpPr>
          <p:cNvPr id="51" name="TextBox 50"/>
          <p:cNvSpPr txBox="1"/>
          <p:nvPr/>
        </p:nvSpPr>
        <p:spPr>
          <a:xfrm>
            <a:off x="2524218" y="5864423"/>
            <a:ext cx="444352" cy="307777"/>
          </a:xfrm>
          <a:prstGeom prst="rect">
            <a:avLst/>
          </a:prstGeom>
          <a:noFill/>
        </p:spPr>
        <p:txBody>
          <a:bodyPr wrap="none" rtlCol="0">
            <a:spAutoFit/>
          </a:bodyPr>
          <a:lstStyle/>
          <a:p>
            <a:r>
              <a:rPr lang="en-US" sz="1400" dirty="0">
                <a:solidFill>
                  <a:srgbClr val="C00000"/>
                </a:solidFill>
              </a:rPr>
              <a:t>GK</a:t>
            </a:r>
          </a:p>
        </p:txBody>
      </p:sp>
      <p:pic>
        <p:nvPicPr>
          <p:cNvPr id="6" name="Picture 5">
            <a:extLst>
              <a:ext uri="{FF2B5EF4-FFF2-40B4-BE49-F238E27FC236}">
                <a16:creationId xmlns:a16="http://schemas.microsoft.com/office/drawing/2014/main" id="{AD3698D0-AE74-4C5E-B7A9-39A1B38719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0" y="59093"/>
            <a:ext cx="6045678" cy="6461881"/>
          </a:xfrm>
          <a:prstGeom prst="rect">
            <a:avLst/>
          </a:prstGeom>
        </p:spPr>
      </p:pic>
      <p:sp>
        <p:nvSpPr>
          <p:cNvPr id="28" name="TextBox 27">
            <a:extLst>
              <a:ext uri="{FF2B5EF4-FFF2-40B4-BE49-F238E27FC236}">
                <a16:creationId xmlns:a16="http://schemas.microsoft.com/office/drawing/2014/main" id="{1830BF28-97B3-41B6-B266-93A6830552B0}"/>
              </a:ext>
            </a:extLst>
          </p:cNvPr>
          <p:cNvSpPr txBox="1"/>
          <p:nvPr/>
        </p:nvSpPr>
        <p:spPr>
          <a:xfrm>
            <a:off x="2438400" y="1597223"/>
            <a:ext cx="593432" cy="307777"/>
          </a:xfrm>
          <a:prstGeom prst="rect">
            <a:avLst/>
          </a:prstGeom>
          <a:noFill/>
        </p:spPr>
        <p:txBody>
          <a:bodyPr wrap="none" rtlCol="0">
            <a:spAutoFit/>
          </a:bodyPr>
          <a:lstStyle/>
          <a:p>
            <a:r>
              <a:rPr lang="en-US" sz="1400" dirty="0"/>
              <a:t>FWD</a:t>
            </a:r>
          </a:p>
        </p:txBody>
      </p:sp>
      <p:sp>
        <p:nvSpPr>
          <p:cNvPr id="29" name="TextBox 28">
            <a:extLst>
              <a:ext uri="{FF2B5EF4-FFF2-40B4-BE49-F238E27FC236}">
                <a16:creationId xmlns:a16="http://schemas.microsoft.com/office/drawing/2014/main" id="{BDC62C28-A65C-4BB3-A72F-B6922A8559DF}"/>
              </a:ext>
            </a:extLst>
          </p:cNvPr>
          <p:cNvSpPr txBox="1"/>
          <p:nvPr/>
        </p:nvSpPr>
        <p:spPr>
          <a:xfrm>
            <a:off x="2438400" y="2359223"/>
            <a:ext cx="593432" cy="307777"/>
          </a:xfrm>
          <a:prstGeom prst="rect">
            <a:avLst/>
          </a:prstGeom>
          <a:noFill/>
        </p:spPr>
        <p:txBody>
          <a:bodyPr wrap="none" rtlCol="0">
            <a:spAutoFit/>
          </a:bodyPr>
          <a:lstStyle/>
          <a:p>
            <a:r>
              <a:rPr lang="en-US" sz="1400" dirty="0"/>
              <a:t>FWD</a:t>
            </a:r>
          </a:p>
        </p:txBody>
      </p:sp>
      <p:sp>
        <p:nvSpPr>
          <p:cNvPr id="30" name="TextBox 29">
            <a:extLst>
              <a:ext uri="{FF2B5EF4-FFF2-40B4-BE49-F238E27FC236}">
                <a16:creationId xmlns:a16="http://schemas.microsoft.com/office/drawing/2014/main" id="{A1BC68C1-B1AD-430C-BC07-E43F021CD7CF}"/>
              </a:ext>
            </a:extLst>
          </p:cNvPr>
          <p:cNvSpPr txBox="1"/>
          <p:nvPr/>
        </p:nvSpPr>
        <p:spPr>
          <a:xfrm>
            <a:off x="2438400" y="2743200"/>
            <a:ext cx="593432" cy="307777"/>
          </a:xfrm>
          <a:prstGeom prst="rect">
            <a:avLst/>
          </a:prstGeom>
          <a:noFill/>
        </p:spPr>
        <p:txBody>
          <a:bodyPr wrap="none" rtlCol="0">
            <a:spAutoFit/>
          </a:bodyPr>
          <a:lstStyle/>
          <a:p>
            <a:r>
              <a:rPr lang="en-US" sz="1400" dirty="0"/>
              <a:t>FWD</a:t>
            </a:r>
          </a:p>
        </p:txBody>
      </p:sp>
      <p:sp>
        <p:nvSpPr>
          <p:cNvPr id="31" name="TextBox 30">
            <a:extLst>
              <a:ext uri="{FF2B5EF4-FFF2-40B4-BE49-F238E27FC236}">
                <a16:creationId xmlns:a16="http://schemas.microsoft.com/office/drawing/2014/main" id="{7306E3D1-CDF2-4CBC-85E7-A1BF18B44B08}"/>
              </a:ext>
            </a:extLst>
          </p:cNvPr>
          <p:cNvSpPr txBox="1"/>
          <p:nvPr/>
        </p:nvSpPr>
        <p:spPr>
          <a:xfrm>
            <a:off x="2438400" y="5102423"/>
            <a:ext cx="593432" cy="307777"/>
          </a:xfrm>
          <a:prstGeom prst="rect">
            <a:avLst/>
          </a:prstGeom>
          <a:noFill/>
        </p:spPr>
        <p:txBody>
          <a:bodyPr wrap="none" rtlCol="0">
            <a:spAutoFit/>
          </a:bodyPr>
          <a:lstStyle/>
          <a:p>
            <a:r>
              <a:rPr lang="en-US" sz="1400" dirty="0"/>
              <a:t>FWD</a:t>
            </a:r>
          </a:p>
        </p:txBody>
      </p:sp>
      <p:sp>
        <p:nvSpPr>
          <p:cNvPr id="32" name="TextBox 31">
            <a:extLst>
              <a:ext uri="{FF2B5EF4-FFF2-40B4-BE49-F238E27FC236}">
                <a16:creationId xmlns:a16="http://schemas.microsoft.com/office/drawing/2014/main" id="{560A7A3A-F8F5-4192-9694-446FF3064ECF}"/>
              </a:ext>
            </a:extLst>
          </p:cNvPr>
          <p:cNvSpPr txBox="1"/>
          <p:nvPr/>
        </p:nvSpPr>
        <p:spPr>
          <a:xfrm>
            <a:off x="2514600" y="3505200"/>
            <a:ext cx="463588" cy="307777"/>
          </a:xfrm>
          <a:prstGeom prst="rect">
            <a:avLst/>
          </a:prstGeom>
          <a:noFill/>
        </p:spPr>
        <p:txBody>
          <a:bodyPr wrap="none" rtlCol="0">
            <a:spAutoFit/>
          </a:bodyPr>
          <a:lstStyle/>
          <a:p>
            <a:r>
              <a:rPr lang="en-US" sz="1400" dirty="0">
                <a:solidFill>
                  <a:srgbClr val="0000FF"/>
                </a:solidFill>
              </a:rPr>
              <a:t>MD</a:t>
            </a:r>
          </a:p>
        </p:txBody>
      </p:sp>
      <p:sp>
        <p:nvSpPr>
          <p:cNvPr id="33" name="TextBox 32">
            <a:extLst>
              <a:ext uri="{FF2B5EF4-FFF2-40B4-BE49-F238E27FC236}">
                <a16:creationId xmlns:a16="http://schemas.microsoft.com/office/drawing/2014/main" id="{DE856BAD-0BA5-412E-AB88-35A08DF87E07}"/>
              </a:ext>
            </a:extLst>
          </p:cNvPr>
          <p:cNvSpPr txBox="1"/>
          <p:nvPr/>
        </p:nvSpPr>
        <p:spPr>
          <a:xfrm>
            <a:off x="2514600" y="3959423"/>
            <a:ext cx="463588" cy="307777"/>
          </a:xfrm>
          <a:prstGeom prst="rect">
            <a:avLst/>
          </a:prstGeom>
          <a:noFill/>
        </p:spPr>
        <p:txBody>
          <a:bodyPr wrap="none" rtlCol="0">
            <a:spAutoFit/>
          </a:bodyPr>
          <a:lstStyle/>
          <a:p>
            <a:r>
              <a:rPr lang="en-US" sz="1400" dirty="0">
                <a:solidFill>
                  <a:srgbClr val="0000FF"/>
                </a:solidFill>
              </a:rPr>
              <a:t>MD</a:t>
            </a:r>
          </a:p>
        </p:txBody>
      </p:sp>
      <p:sp>
        <p:nvSpPr>
          <p:cNvPr id="53" name="TextBox 52">
            <a:extLst>
              <a:ext uri="{FF2B5EF4-FFF2-40B4-BE49-F238E27FC236}">
                <a16:creationId xmlns:a16="http://schemas.microsoft.com/office/drawing/2014/main" id="{362AA120-0CC4-4841-AFE8-AC66FC06B7AA}"/>
              </a:ext>
            </a:extLst>
          </p:cNvPr>
          <p:cNvSpPr txBox="1"/>
          <p:nvPr/>
        </p:nvSpPr>
        <p:spPr>
          <a:xfrm>
            <a:off x="2514600" y="4340423"/>
            <a:ext cx="463588" cy="307777"/>
          </a:xfrm>
          <a:prstGeom prst="rect">
            <a:avLst/>
          </a:prstGeom>
          <a:noFill/>
        </p:spPr>
        <p:txBody>
          <a:bodyPr wrap="none" rtlCol="0">
            <a:spAutoFit/>
          </a:bodyPr>
          <a:lstStyle/>
          <a:p>
            <a:r>
              <a:rPr lang="en-US" sz="1400" dirty="0">
                <a:solidFill>
                  <a:srgbClr val="0000FF"/>
                </a:solidFill>
              </a:rPr>
              <a:t>MD</a:t>
            </a:r>
          </a:p>
        </p:txBody>
      </p:sp>
      <p:sp>
        <p:nvSpPr>
          <p:cNvPr id="54" name="TextBox 53">
            <a:extLst>
              <a:ext uri="{FF2B5EF4-FFF2-40B4-BE49-F238E27FC236}">
                <a16:creationId xmlns:a16="http://schemas.microsoft.com/office/drawing/2014/main" id="{8E4AC66F-A4CB-49AC-AC17-5A27E84E51A7}"/>
              </a:ext>
            </a:extLst>
          </p:cNvPr>
          <p:cNvSpPr txBox="1"/>
          <p:nvPr/>
        </p:nvSpPr>
        <p:spPr>
          <a:xfrm>
            <a:off x="2514600" y="4721423"/>
            <a:ext cx="463588" cy="307777"/>
          </a:xfrm>
          <a:prstGeom prst="rect">
            <a:avLst/>
          </a:prstGeom>
          <a:noFill/>
        </p:spPr>
        <p:txBody>
          <a:bodyPr wrap="none" rtlCol="0">
            <a:spAutoFit/>
          </a:bodyPr>
          <a:lstStyle/>
          <a:p>
            <a:r>
              <a:rPr lang="en-US" sz="1400" dirty="0">
                <a:solidFill>
                  <a:srgbClr val="0000FF"/>
                </a:solidFill>
              </a:rPr>
              <a:t>MD</a:t>
            </a:r>
          </a:p>
        </p:txBody>
      </p:sp>
      <p:sp>
        <p:nvSpPr>
          <p:cNvPr id="55" name="TextBox 54">
            <a:extLst>
              <a:ext uri="{FF2B5EF4-FFF2-40B4-BE49-F238E27FC236}">
                <a16:creationId xmlns:a16="http://schemas.microsoft.com/office/drawing/2014/main" id="{AD55D7E5-18D4-4F73-BFCC-FBDA7AD72115}"/>
              </a:ext>
            </a:extLst>
          </p:cNvPr>
          <p:cNvSpPr txBox="1"/>
          <p:nvPr/>
        </p:nvSpPr>
        <p:spPr>
          <a:xfrm>
            <a:off x="2514600" y="5483423"/>
            <a:ext cx="463588" cy="307777"/>
          </a:xfrm>
          <a:prstGeom prst="rect">
            <a:avLst/>
          </a:prstGeom>
          <a:noFill/>
        </p:spPr>
        <p:txBody>
          <a:bodyPr wrap="none" rtlCol="0">
            <a:spAutoFit/>
          </a:bodyPr>
          <a:lstStyle/>
          <a:p>
            <a:r>
              <a:rPr lang="en-US" sz="1400" dirty="0">
                <a:solidFill>
                  <a:srgbClr val="0000FF"/>
                </a:solidFill>
              </a:rPr>
              <a:t>MD</a:t>
            </a:r>
          </a:p>
        </p:txBody>
      </p:sp>
      <p:sp>
        <p:nvSpPr>
          <p:cNvPr id="56" name="TextBox 55">
            <a:extLst>
              <a:ext uri="{FF2B5EF4-FFF2-40B4-BE49-F238E27FC236}">
                <a16:creationId xmlns:a16="http://schemas.microsoft.com/office/drawing/2014/main" id="{9AB1EFFF-C14E-4D94-A147-3A13C295DF24}"/>
              </a:ext>
            </a:extLst>
          </p:cNvPr>
          <p:cNvSpPr txBox="1"/>
          <p:nvPr/>
        </p:nvSpPr>
        <p:spPr>
          <a:xfrm>
            <a:off x="2514600" y="6245423"/>
            <a:ext cx="463588" cy="307777"/>
          </a:xfrm>
          <a:prstGeom prst="rect">
            <a:avLst/>
          </a:prstGeom>
          <a:noFill/>
        </p:spPr>
        <p:txBody>
          <a:bodyPr wrap="none" rtlCol="0">
            <a:spAutoFit/>
          </a:bodyPr>
          <a:lstStyle/>
          <a:p>
            <a:r>
              <a:rPr lang="en-US" sz="1400" dirty="0">
                <a:solidFill>
                  <a:srgbClr val="0000FF"/>
                </a:solidFill>
              </a:rPr>
              <a:t>MD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28FABC-D2FA-4916-A984-F924310D6433}"/>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Sports Analytics trends – past week</a:t>
            </a:r>
          </a:p>
        </p:txBody>
      </p:sp>
      <p:pic>
        <p:nvPicPr>
          <p:cNvPr id="3" name="Picture 2">
            <a:extLst>
              <a:ext uri="{FF2B5EF4-FFF2-40B4-BE49-F238E27FC236}">
                <a16:creationId xmlns:a16="http://schemas.microsoft.com/office/drawing/2014/main" id="{34B79729-263F-45BD-BFBF-6E30752DF4A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 y="533400"/>
            <a:ext cx="7543325" cy="6208017"/>
          </a:xfrm>
          <a:prstGeom prst="rect">
            <a:avLst/>
          </a:prstGeom>
          <a:ln w="19050">
            <a:solidFill>
              <a:srgbClr val="002060"/>
            </a:solidFill>
          </a:ln>
        </p:spPr>
      </p:pic>
    </p:spTree>
    <p:extLst>
      <p:ext uri="{BB962C8B-B14F-4D97-AF65-F5344CB8AC3E}">
        <p14:creationId xmlns:p14="http://schemas.microsoft.com/office/powerpoint/2010/main" val="2901113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990600"/>
          </a:xfrm>
        </p:spPr>
        <p:txBody>
          <a:bodyPr>
            <a:normAutofit/>
          </a:bodyPr>
          <a:lstStyle/>
          <a:p>
            <a:r>
              <a:rPr lang="en-US" sz="2800" dirty="0"/>
              <a:t>Advanced Stats – Creating Chances</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48400" y="381000"/>
            <a:ext cx="2667000" cy="4000500"/>
          </a:xfrm>
          <a:prstGeom prst="rect">
            <a:avLst/>
          </a:prstGeom>
        </p:spPr>
      </p:pic>
      <p:sp>
        <p:nvSpPr>
          <p:cNvPr id="5" name="Rectangle 4"/>
          <p:cNvSpPr/>
          <p:nvPr/>
        </p:nvSpPr>
        <p:spPr>
          <a:xfrm>
            <a:off x="220578" y="1030705"/>
            <a:ext cx="5799221" cy="3754874"/>
          </a:xfrm>
          <a:prstGeom prst="rect">
            <a:avLst/>
          </a:prstGeom>
        </p:spPr>
        <p:txBody>
          <a:bodyPr wrap="square">
            <a:spAutoFit/>
          </a:bodyPr>
          <a:lstStyle/>
          <a:p>
            <a:r>
              <a:rPr lang="en-US" sz="1400" b="1" dirty="0">
                <a:solidFill>
                  <a:srgbClr val="1E1E1E"/>
                </a:solidFill>
                <a:latin typeface="inherit"/>
              </a:rPr>
              <a:t>DZS</a:t>
            </a:r>
            <a:r>
              <a:rPr lang="en-US" sz="1400" dirty="0">
                <a:solidFill>
                  <a:srgbClr val="1E1E1E"/>
                </a:solidFill>
                <a:latin typeface="Helvetica" panose="020B0604020202020204" pitchFamily="34" charset="0"/>
              </a:rPr>
              <a:t>: Shots from the danger zone, which is zones 1-3, the close and central areas of the box.</a:t>
            </a:r>
          </a:p>
          <a:p>
            <a:r>
              <a:rPr lang="en-US" sz="1400" b="1" dirty="0">
                <a:solidFill>
                  <a:srgbClr val="1E1E1E"/>
                </a:solidFill>
                <a:latin typeface="inherit"/>
              </a:rPr>
              <a:t>WS</a:t>
            </a:r>
            <a:r>
              <a:rPr lang="en-US" sz="1400" dirty="0">
                <a:solidFill>
                  <a:srgbClr val="1E1E1E"/>
                </a:solidFill>
                <a:latin typeface="Helvetica" panose="020B0604020202020204" pitchFamily="34" charset="0"/>
              </a:rPr>
              <a:t>: Shots from the wide areas of the 18-yard-box, zones 4-5.</a:t>
            </a:r>
          </a:p>
          <a:p>
            <a:r>
              <a:rPr lang="en-US" sz="1400" b="1" dirty="0">
                <a:solidFill>
                  <a:srgbClr val="1E1E1E"/>
                </a:solidFill>
                <a:latin typeface="inherit"/>
              </a:rPr>
              <a:t>SoB</a:t>
            </a:r>
            <a:r>
              <a:rPr lang="en-US" sz="1400" dirty="0">
                <a:solidFill>
                  <a:srgbClr val="1E1E1E"/>
                </a:solidFill>
                <a:latin typeface="Helvetica" panose="020B0604020202020204" pitchFamily="34" charset="0"/>
              </a:rPr>
              <a:t>: Shots from outside the 18-yard-box, zones 6-8.</a:t>
            </a:r>
          </a:p>
          <a:p>
            <a:endParaRPr lang="en-US" sz="1400" b="1" dirty="0">
              <a:solidFill>
                <a:srgbClr val="1E1E1E"/>
              </a:solidFill>
              <a:latin typeface="inherit"/>
            </a:endParaRPr>
          </a:p>
          <a:p>
            <a:r>
              <a:rPr lang="en-US" sz="1400" b="1" dirty="0">
                <a:solidFill>
                  <a:srgbClr val="1E1E1E"/>
                </a:solidFill>
                <a:latin typeface="inherit"/>
              </a:rPr>
              <a:t>%Cross</a:t>
            </a:r>
            <a:r>
              <a:rPr lang="en-US" sz="1400" dirty="0">
                <a:solidFill>
                  <a:srgbClr val="1E1E1E"/>
                </a:solidFill>
                <a:latin typeface="Helvetica" panose="020B0604020202020204" pitchFamily="34" charset="0"/>
              </a:rPr>
              <a:t>: Percentage of shots from the danger zone assisted by crosses.</a:t>
            </a:r>
          </a:p>
          <a:p>
            <a:r>
              <a:rPr lang="en-US" sz="1400" b="1" dirty="0">
                <a:solidFill>
                  <a:srgbClr val="1E1E1E"/>
                </a:solidFill>
                <a:latin typeface="inherit"/>
              </a:rPr>
              <a:t>%TB</a:t>
            </a:r>
            <a:r>
              <a:rPr lang="en-US" sz="1400" dirty="0">
                <a:solidFill>
                  <a:srgbClr val="1E1E1E"/>
                </a:solidFill>
                <a:latin typeface="Helvetica" panose="020B0604020202020204" pitchFamily="34" charset="0"/>
              </a:rPr>
              <a:t>: Percentage of shots from zones 1-5 assisted by through-balls.</a:t>
            </a:r>
          </a:p>
          <a:p>
            <a:r>
              <a:rPr lang="en-US" sz="1400" b="1" dirty="0">
                <a:solidFill>
                  <a:srgbClr val="1E1E1E"/>
                </a:solidFill>
                <a:latin typeface="inherit"/>
              </a:rPr>
              <a:t>SoT</a:t>
            </a:r>
            <a:r>
              <a:rPr lang="en-US" sz="1400" dirty="0">
                <a:solidFill>
                  <a:srgbClr val="1E1E1E"/>
                </a:solidFill>
                <a:latin typeface="Helvetica" panose="020B0604020202020204" pitchFamily="34" charset="0"/>
              </a:rPr>
              <a:t>: Shots on target</a:t>
            </a:r>
          </a:p>
          <a:p>
            <a:r>
              <a:rPr lang="en-US" sz="1400" b="1" dirty="0">
                <a:solidFill>
                  <a:srgbClr val="1E1E1E"/>
                </a:solidFill>
                <a:latin typeface="inherit"/>
              </a:rPr>
              <a:t>DZ Pass</a:t>
            </a:r>
            <a:r>
              <a:rPr lang="en-US" sz="1400" dirty="0">
                <a:solidFill>
                  <a:srgbClr val="1E1E1E"/>
                </a:solidFill>
                <a:latin typeface="Helvetica" panose="020B0604020202020204" pitchFamily="34" charset="0"/>
              </a:rPr>
              <a:t>: Shots assisted by passes in or around the danger zone.</a:t>
            </a:r>
          </a:p>
          <a:p>
            <a:r>
              <a:rPr lang="en-US" sz="1400" b="1" dirty="0">
                <a:solidFill>
                  <a:srgbClr val="1E1E1E"/>
                </a:solidFill>
                <a:latin typeface="inherit"/>
              </a:rPr>
              <a:t>Counter</a:t>
            </a:r>
            <a:r>
              <a:rPr lang="en-US" sz="1400" dirty="0">
                <a:solidFill>
                  <a:srgbClr val="1E1E1E"/>
                </a:solidFill>
                <a:latin typeface="Helvetica" panose="020B0604020202020204" pitchFamily="34" charset="0"/>
              </a:rPr>
              <a:t>: Shots attempted from counterattacking moves</a:t>
            </a:r>
          </a:p>
          <a:p>
            <a:r>
              <a:rPr lang="en-US" sz="1400" b="1" dirty="0">
                <a:solidFill>
                  <a:srgbClr val="1E1E1E"/>
                </a:solidFill>
                <a:latin typeface="inherit"/>
              </a:rPr>
              <a:t>Est. Poss.</a:t>
            </a:r>
            <a:r>
              <a:rPr lang="en-US" sz="1400" dirty="0">
                <a:solidFill>
                  <a:srgbClr val="1E1E1E"/>
                </a:solidFill>
                <a:latin typeface="Helvetica" panose="020B0604020202020204" pitchFamily="34" charset="0"/>
              </a:rPr>
              <a:t>: Shot attempted from established possession in the opposition half</a:t>
            </a:r>
          </a:p>
          <a:p>
            <a:r>
              <a:rPr lang="en-US" sz="1400" b="1" dirty="0">
                <a:solidFill>
                  <a:srgbClr val="1E1E1E"/>
                </a:solidFill>
                <a:latin typeface="inherit"/>
              </a:rPr>
              <a:t>NPG</a:t>
            </a:r>
            <a:r>
              <a:rPr lang="en-US" sz="1400" dirty="0">
                <a:solidFill>
                  <a:srgbClr val="1E1E1E"/>
                </a:solidFill>
                <a:latin typeface="Helvetica" panose="020B0604020202020204" pitchFamily="34" charset="0"/>
              </a:rPr>
              <a:t>: Goals not from penalties or from own goals. (xG is meant to nearly sum to NPG, but it does not quite because (a) the fit isn't exactly perfect and (b) xG deprecates shots off rebounds and only counts for a team one shot from every attacking move.)</a:t>
            </a:r>
          </a:p>
        </p:txBody>
      </p:sp>
      <p:sp>
        <p:nvSpPr>
          <p:cNvPr id="6" name="Rectangle 5"/>
          <p:cNvSpPr/>
          <p:nvPr/>
        </p:nvSpPr>
        <p:spPr>
          <a:xfrm>
            <a:off x="228600" y="4952762"/>
            <a:ext cx="8534400" cy="1600438"/>
          </a:xfrm>
          <a:prstGeom prst="rect">
            <a:avLst/>
          </a:prstGeom>
        </p:spPr>
        <p:txBody>
          <a:bodyPr wrap="square">
            <a:spAutoFit/>
          </a:bodyPr>
          <a:lstStyle/>
          <a:p>
            <a:r>
              <a:rPr lang="en-US" sz="1400" b="1" dirty="0">
                <a:solidFill>
                  <a:srgbClr val="1E1E1E"/>
                </a:solidFill>
                <a:latin typeface="inherit"/>
              </a:rPr>
              <a:t>TSD</a:t>
            </a:r>
            <a:r>
              <a:rPr lang="en-US" sz="1400" dirty="0">
                <a:solidFill>
                  <a:srgbClr val="1E1E1E"/>
                </a:solidFill>
                <a:latin typeface="Helvetica" panose="020B0604020202020204" pitchFamily="34" charset="0"/>
              </a:rPr>
              <a:t>: Total Shots Difference, shots taken minus shots allowed.</a:t>
            </a:r>
          </a:p>
          <a:p>
            <a:r>
              <a:rPr lang="en-US" sz="1400" b="1" dirty="0">
                <a:solidFill>
                  <a:srgbClr val="1E1E1E"/>
                </a:solidFill>
                <a:latin typeface="inherit"/>
              </a:rPr>
              <a:t>SoTD</a:t>
            </a:r>
            <a:r>
              <a:rPr lang="en-US" sz="1400" dirty="0">
                <a:solidFill>
                  <a:srgbClr val="1E1E1E"/>
                </a:solidFill>
                <a:latin typeface="Helvetica" panose="020B0604020202020204" pitchFamily="34" charset="0"/>
              </a:rPr>
              <a:t>: Shots on target difference, shots on target minus shots on target conceded.</a:t>
            </a:r>
          </a:p>
          <a:p>
            <a:r>
              <a:rPr lang="en-US" sz="1400" b="1" dirty="0">
                <a:solidFill>
                  <a:srgbClr val="1E1E1E"/>
                </a:solidFill>
                <a:latin typeface="inherit"/>
              </a:rPr>
              <a:t>xG</a:t>
            </a:r>
            <a:r>
              <a:rPr lang="en-US" sz="1400" dirty="0">
                <a:solidFill>
                  <a:srgbClr val="1E1E1E"/>
                </a:solidFill>
                <a:latin typeface="Helvetica" panose="020B0604020202020204" pitchFamily="34" charset="0"/>
              </a:rPr>
              <a:t>: Expected goals scored or conceded based on shot type, assist type and shot location, speed of attack and a few more factors. For the explanation of the components of xG, see my full </a:t>
            </a:r>
            <a:r>
              <a:rPr lang="en-US" sz="1400" b="1" dirty="0">
                <a:solidFill>
                  <a:srgbClr val="15284F"/>
                </a:solidFill>
                <a:latin typeface="inherit"/>
                <a:hlinkClick r:id="rId4"/>
              </a:rPr>
              <a:t>open-method expected goals methodology</a:t>
            </a:r>
            <a:r>
              <a:rPr lang="en-US" sz="1400" dirty="0">
                <a:solidFill>
                  <a:srgbClr val="1E1E1E"/>
                </a:solidFill>
                <a:latin typeface="Helvetica" panose="020B0604020202020204" pitchFamily="34" charset="0"/>
              </a:rPr>
              <a:t>.</a:t>
            </a:r>
          </a:p>
          <a:p>
            <a:r>
              <a:rPr lang="en-US" sz="1400" dirty="0">
                <a:solidFill>
                  <a:srgbClr val="1E1E1E"/>
                </a:solidFill>
                <a:latin typeface="Helvetica" panose="020B0604020202020204" pitchFamily="34" charset="0"/>
              </a:rPr>
              <a:t>Expected goals here does not sum to the same total as goals, because it excludes penalties and own goals, as well as deprecating the value of chances off rebounds</a:t>
            </a:r>
          </a:p>
        </p:txBody>
      </p:sp>
      <p:pic>
        <p:nvPicPr>
          <p:cNvPr id="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848600" y="4564371"/>
            <a:ext cx="838200" cy="304800"/>
          </a:xfrm>
          <a:prstGeom prst="rect">
            <a:avLst/>
          </a:prstGeom>
          <a:noFill/>
          <a:ln w="9525">
            <a:noFill/>
            <a:miter lim="800000"/>
            <a:headEnd/>
            <a:tailEnd/>
          </a:ln>
          <a:effectLst/>
        </p:spPr>
      </p:pic>
    </p:spTree>
    <p:extLst>
      <p:ext uri="{BB962C8B-B14F-4D97-AF65-F5344CB8AC3E}">
        <p14:creationId xmlns:p14="http://schemas.microsoft.com/office/powerpoint/2010/main" val="101243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82" y="533400"/>
            <a:ext cx="8915196" cy="6096000"/>
          </a:xfrm>
          <a:prstGeom prst="rect">
            <a:avLst/>
          </a:prstGeom>
        </p:spPr>
      </p:pic>
      <p:sp>
        <p:nvSpPr>
          <p:cNvPr id="6" name="TextBox 5"/>
          <p:cNvSpPr txBox="1"/>
          <p:nvPr/>
        </p:nvSpPr>
        <p:spPr>
          <a:xfrm>
            <a:off x="304800" y="0"/>
            <a:ext cx="6237670" cy="369332"/>
          </a:xfrm>
          <a:prstGeom prst="rect">
            <a:avLst/>
          </a:prstGeom>
          <a:noFill/>
        </p:spPr>
        <p:txBody>
          <a:bodyPr wrap="none" rtlCol="0">
            <a:spAutoFit/>
          </a:bodyPr>
          <a:lstStyle/>
          <a:p>
            <a:r>
              <a:rPr lang="en-US" dirty="0">
                <a:solidFill>
                  <a:schemeClr val="bg1"/>
                </a:solidFill>
              </a:rPr>
              <a:t>English Premiership 2015-2016 – Advanced Shooting Stats</a:t>
            </a:r>
          </a:p>
        </p:txBody>
      </p:sp>
    </p:spTree>
    <p:extLst>
      <p:ext uri="{BB962C8B-B14F-4D97-AF65-F5344CB8AC3E}">
        <p14:creationId xmlns:p14="http://schemas.microsoft.com/office/powerpoint/2010/main" val="2266782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0"/>
            <a:ext cx="6353086" cy="369332"/>
          </a:xfrm>
          <a:prstGeom prst="rect">
            <a:avLst/>
          </a:prstGeom>
          <a:noFill/>
        </p:spPr>
        <p:txBody>
          <a:bodyPr wrap="none" rtlCol="0">
            <a:spAutoFit/>
          </a:bodyPr>
          <a:lstStyle/>
          <a:p>
            <a:r>
              <a:rPr lang="en-US" dirty="0">
                <a:solidFill>
                  <a:schemeClr val="bg1"/>
                </a:solidFill>
              </a:rPr>
              <a:t>English Premiership 2015-2016 – Advanced Defensive Stats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 y="470065"/>
            <a:ext cx="8610600" cy="6308671"/>
          </a:xfrm>
          <a:prstGeom prst="rect">
            <a:avLst/>
          </a:prstGeom>
        </p:spPr>
      </p:pic>
    </p:spTree>
    <p:extLst>
      <p:ext uri="{BB962C8B-B14F-4D97-AF65-F5344CB8AC3E}">
        <p14:creationId xmlns:p14="http://schemas.microsoft.com/office/powerpoint/2010/main" val="995665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0"/>
            <a:ext cx="6353086" cy="369332"/>
          </a:xfrm>
          <a:prstGeom prst="rect">
            <a:avLst/>
          </a:prstGeom>
          <a:noFill/>
        </p:spPr>
        <p:txBody>
          <a:bodyPr wrap="none" rtlCol="0">
            <a:spAutoFit/>
          </a:bodyPr>
          <a:lstStyle/>
          <a:p>
            <a:r>
              <a:rPr lang="en-US" dirty="0">
                <a:solidFill>
                  <a:schemeClr val="bg1"/>
                </a:solidFill>
              </a:rPr>
              <a:t>English Premiership 2015-2016 – Advanced Defensive Stats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533399"/>
            <a:ext cx="9008938" cy="5879343"/>
          </a:xfrm>
          <a:prstGeom prst="rect">
            <a:avLst/>
          </a:prstGeom>
        </p:spPr>
      </p:pic>
      <p:sp>
        <p:nvSpPr>
          <p:cNvPr id="3" name="TextBox 2">
            <a:extLst>
              <a:ext uri="{FF2B5EF4-FFF2-40B4-BE49-F238E27FC236}">
                <a16:creationId xmlns:a16="http://schemas.microsoft.com/office/drawing/2014/main" id="{EE3B48DF-5CDE-4BB6-A361-F35017B04D40}"/>
              </a:ext>
            </a:extLst>
          </p:cNvPr>
          <p:cNvSpPr txBox="1"/>
          <p:nvPr/>
        </p:nvSpPr>
        <p:spPr>
          <a:xfrm>
            <a:off x="6324600" y="6540698"/>
            <a:ext cx="2311851" cy="276999"/>
          </a:xfrm>
          <a:prstGeom prst="rect">
            <a:avLst/>
          </a:prstGeom>
          <a:noFill/>
        </p:spPr>
        <p:txBody>
          <a:bodyPr wrap="none" rtlCol="0">
            <a:spAutoFit/>
          </a:bodyPr>
          <a:lstStyle/>
          <a:p>
            <a:r>
              <a:rPr lang="en-US" sz="1200" i="1" dirty="0"/>
              <a:t>NPG: Goals Not from Penalties</a:t>
            </a:r>
          </a:p>
        </p:txBody>
      </p:sp>
    </p:spTree>
    <p:extLst>
      <p:ext uri="{BB962C8B-B14F-4D97-AF65-F5344CB8AC3E}">
        <p14:creationId xmlns:p14="http://schemas.microsoft.com/office/powerpoint/2010/main" val="2509276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opta pro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91400" y="457200"/>
            <a:ext cx="1581150" cy="398983"/>
          </a:xfrm>
          <a:prstGeom prst="rect">
            <a:avLst/>
          </a:prstGeom>
          <a:noFill/>
        </p:spPr>
      </p:pic>
      <p:sp>
        <p:nvSpPr>
          <p:cNvPr id="4" name="Rectangle 3"/>
          <p:cNvSpPr/>
          <p:nvPr/>
        </p:nvSpPr>
        <p:spPr>
          <a:xfrm>
            <a:off x="304800" y="990600"/>
            <a:ext cx="7620000" cy="923330"/>
          </a:xfrm>
          <a:prstGeom prst="rect">
            <a:avLst/>
          </a:prstGeom>
        </p:spPr>
        <p:txBody>
          <a:bodyPr wrap="square">
            <a:spAutoFit/>
          </a:bodyPr>
          <a:lstStyle/>
          <a:p>
            <a:r>
              <a:rPr lang="en-US" b="1" i="1" dirty="0"/>
              <a:t>PPDA: Passes Per Defensive Action</a:t>
            </a:r>
          </a:p>
          <a:p>
            <a:r>
              <a:rPr lang="en-US" b="1" i="1" dirty="0"/>
              <a:t>= Number of Passes made by Attacking Team / Number of Defensive Actions</a:t>
            </a:r>
            <a:endParaRPr lang="en-US" dirty="0"/>
          </a:p>
        </p:txBody>
      </p:sp>
      <p:sp>
        <p:nvSpPr>
          <p:cNvPr id="5" name="Rectangle 4"/>
          <p:cNvSpPr/>
          <p:nvPr/>
        </p:nvSpPr>
        <p:spPr>
          <a:xfrm>
            <a:off x="228600" y="1981200"/>
            <a:ext cx="3124200" cy="2031325"/>
          </a:xfrm>
          <a:prstGeom prst="rect">
            <a:avLst/>
          </a:prstGeom>
        </p:spPr>
        <p:txBody>
          <a:bodyPr wrap="square">
            <a:spAutoFit/>
          </a:bodyPr>
          <a:lstStyle/>
          <a:p>
            <a:r>
              <a:rPr lang="en-US" dirty="0"/>
              <a:t>The defensive actions are the following four Opta defined events:</a:t>
            </a:r>
          </a:p>
          <a:p>
            <a:r>
              <a:rPr lang="en-US" dirty="0"/>
              <a:t>* Tackles</a:t>
            </a:r>
          </a:p>
          <a:p>
            <a:r>
              <a:rPr lang="en-US" dirty="0"/>
              <a:t>* Interceptions</a:t>
            </a:r>
          </a:p>
          <a:p>
            <a:r>
              <a:rPr lang="en-US" dirty="0"/>
              <a:t>*Challenges (failed tackles)</a:t>
            </a:r>
          </a:p>
          <a:p>
            <a:r>
              <a:rPr lang="en-US" dirty="0"/>
              <a:t>*Fouls</a:t>
            </a:r>
          </a:p>
        </p:txBody>
      </p:sp>
      <p:pic>
        <p:nvPicPr>
          <p:cNvPr id="77828" name="Picture 4" descr="Pitch"/>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14800" y="1676400"/>
            <a:ext cx="4791018" cy="2667000"/>
          </a:xfrm>
          <a:prstGeom prst="rect">
            <a:avLst/>
          </a:prstGeom>
          <a:noFill/>
        </p:spPr>
      </p:pic>
      <p:sp>
        <p:nvSpPr>
          <p:cNvPr id="7" name="TextBox 6"/>
          <p:cNvSpPr txBox="1"/>
          <p:nvPr/>
        </p:nvSpPr>
        <p:spPr>
          <a:xfrm>
            <a:off x="76200" y="381000"/>
            <a:ext cx="6970306" cy="400110"/>
          </a:xfrm>
          <a:prstGeom prst="rect">
            <a:avLst/>
          </a:prstGeom>
          <a:noFill/>
        </p:spPr>
        <p:txBody>
          <a:bodyPr wrap="none" rtlCol="0">
            <a:spAutoFit/>
          </a:bodyPr>
          <a:lstStyle/>
          <a:p>
            <a:r>
              <a:rPr lang="en-US" sz="2000" b="1" dirty="0"/>
              <a:t>Measuring Pressure – Attacking/Pressing the Opponent</a:t>
            </a:r>
          </a:p>
        </p:txBody>
      </p:sp>
      <p:pic>
        <p:nvPicPr>
          <p:cNvPr id="778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81200" y="4419600"/>
            <a:ext cx="5029200" cy="22860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C59447-543F-425F-91B8-17F11311DE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457200"/>
            <a:ext cx="4371975" cy="3886200"/>
          </a:xfrm>
          <a:prstGeom prst="rect">
            <a:avLst/>
          </a:prstGeom>
        </p:spPr>
      </p:pic>
      <p:sp>
        <p:nvSpPr>
          <p:cNvPr id="5" name="Rectangle 4">
            <a:extLst>
              <a:ext uri="{FF2B5EF4-FFF2-40B4-BE49-F238E27FC236}">
                <a16:creationId xmlns:a16="http://schemas.microsoft.com/office/drawing/2014/main" id="{81D15FD7-00D8-4290-A591-F8455DEAD59D}"/>
              </a:ext>
            </a:extLst>
          </p:cNvPr>
          <p:cNvSpPr/>
          <p:nvPr/>
        </p:nvSpPr>
        <p:spPr>
          <a:xfrm>
            <a:off x="228600" y="4267200"/>
            <a:ext cx="4572000" cy="2554545"/>
          </a:xfrm>
          <a:prstGeom prst="rect">
            <a:avLst/>
          </a:prstGeom>
        </p:spPr>
        <p:txBody>
          <a:bodyPr>
            <a:spAutoFit/>
          </a:bodyPr>
          <a:lstStyle/>
          <a:p>
            <a:pPr fontAlgn="base"/>
            <a:r>
              <a:rPr lang="en-US" sz="1600" dirty="0">
                <a:solidFill>
                  <a:srgbClr val="333333"/>
                </a:solidFill>
              </a:rPr>
              <a:t>An athlete who feels he is underappreciated can sulk, sound off to the media, or go on a Twitter rant. Or he can invent a new statistic that proves his worth.</a:t>
            </a:r>
          </a:p>
          <a:p>
            <a:pPr fontAlgn="base"/>
            <a:r>
              <a:rPr lang="en-US" sz="1600" dirty="0">
                <a:solidFill>
                  <a:srgbClr val="333333"/>
                </a:solidFill>
              </a:rPr>
              <a:t>That’s what two defensive midfielders did, and now their invention is the talk of soccer’s statistics world.</a:t>
            </a:r>
            <a:r>
              <a:rPr lang="en-US" sz="1600" dirty="0"/>
              <a:t> Stefan Reinartz and Jens Hegeler were defensive midfielders in the Bundesliga in 2015 when they created the metric known as packing. </a:t>
            </a:r>
            <a:endParaRPr lang="en-US" sz="1600" b="0" i="0" dirty="0">
              <a:solidFill>
                <a:srgbClr val="333333"/>
              </a:solidFill>
              <a:effectLst/>
            </a:endParaRPr>
          </a:p>
        </p:txBody>
      </p:sp>
      <p:sp>
        <p:nvSpPr>
          <p:cNvPr id="6" name="Rectangle 5">
            <a:extLst>
              <a:ext uri="{FF2B5EF4-FFF2-40B4-BE49-F238E27FC236}">
                <a16:creationId xmlns:a16="http://schemas.microsoft.com/office/drawing/2014/main" id="{EAD80D5F-00A4-437C-A18E-268C8461D188}"/>
              </a:ext>
            </a:extLst>
          </p:cNvPr>
          <p:cNvSpPr/>
          <p:nvPr/>
        </p:nvSpPr>
        <p:spPr>
          <a:xfrm>
            <a:off x="5029201" y="1176278"/>
            <a:ext cx="4038599" cy="2862322"/>
          </a:xfrm>
          <a:prstGeom prst="rect">
            <a:avLst/>
          </a:prstGeom>
        </p:spPr>
        <p:txBody>
          <a:bodyPr wrap="square">
            <a:spAutoFit/>
          </a:bodyPr>
          <a:lstStyle/>
          <a:p>
            <a:r>
              <a:rPr lang="en-US" dirty="0">
                <a:solidFill>
                  <a:srgbClr val="333333"/>
                </a:solidFill>
                <a:latin typeface="nyt-imperial"/>
              </a:rPr>
              <a:t>The methodology behind packing is fairly easy to understand. Essentially, players earn a point for any move — a cross, a dribble, a long pass — that causes the ball to move past opposition players. If a move begins with five opponents between the ball and the goal, and ends with two, that’s three points. The receiver of the pass is awarded points as well.</a:t>
            </a:r>
            <a:endParaRPr lang="en-US" dirty="0"/>
          </a:p>
        </p:txBody>
      </p:sp>
      <p:sp>
        <p:nvSpPr>
          <p:cNvPr id="7" name="TextBox 6">
            <a:extLst>
              <a:ext uri="{FF2B5EF4-FFF2-40B4-BE49-F238E27FC236}">
                <a16:creationId xmlns:a16="http://schemas.microsoft.com/office/drawing/2014/main" id="{1398E4BF-6833-493D-A216-4592F838268C}"/>
              </a:ext>
            </a:extLst>
          </p:cNvPr>
          <p:cNvSpPr txBox="1"/>
          <p:nvPr/>
        </p:nvSpPr>
        <p:spPr>
          <a:xfrm>
            <a:off x="5007430" y="529947"/>
            <a:ext cx="3313728" cy="646331"/>
          </a:xfrm>
          <a:prstGeom prst="rect">
            <a:avLst/>
          </a:prstGeom>
          <a:noFill/>
        </p:spPr>
        <p:txBody>
          <a:bodyPr wrap="none" rtlCol="0">
            <a:spAutoFit/>
          </a:bodyPr>
          <a:lstStyle/>
          <a:p>
            <a:r>
              <a:rPr lang="en-US" b="1" dirty="0"/>
              <a:t>PACKING</a:t>
            </a:r>
          </a:p>
          <a:p>
            <a:r>
              <a:rPr lang="en-US" b="1" dirty="0"/>
              <a:t>New way to value the passer</a:t>
            </a:r>
          </a:p>
        </p:txBody>
      </p:sp>
      <p:pic>
        <p:nvPicPr>
          <p:cNvPr id="8" name="Picture 7">
            <a:extLst>
              <a:ext uri="{FF2B5EF4-FFF2-40B4-BE49-F238E27FC236}">
                <a16:creationId xmlns:a16="http://schemas.microsoft.com/office/drawing/2014/main" id="{5F6E47A7-34D9-4EAA-BF8F-28668E7496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86500" y="3886200"/>
            <a:ext cx="2034658" cy="2848521"/>
          </a:xfrm>
          <a:prstGeom prst="rect">
            <a:avLst/>
          </a:prstGeom>
        </p:spPr>
      </p:pic>
    </p:spTree>
    <p:extLst>
      <p:ext uri="{BB962C8B-B14F-4D97-AF65-F5344CB8AC3E}">
        <p14:creationId xmlns:p14="http://schemas.microsoft.com/office/powerpoint/2010/main" val="334363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sw_V5vWwAAxU8q.jpg:large">
            <a:extLst>
              <a:ext uri="{FF2B5EF4-FFF2-40B4-BE49-F238E27FC236}">
                <a16:creationId xmlns:a16="http://schemas.microsoft.com/office/drawing/2014/main" id="{E94A3939-2DCE-439F-A85D-52EC8CACABE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7211" y="1066800"/>
            <a:ext cx="6172200" cy="472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762536-3C79-4640-88A0-0EE3127BD139}"/>
              </a:ext>
            </a:extLst>
          </p:cNvPr>
          <p:cNvSpPr txBox="1"/>
          <p:nvPr/>
        </p:nvSpPr>
        <p:spPr>
          <a:xfrm>
            <a:off x="207211" y="577334"/>
            <a:ext cx="2407454" cy="369332"/>
          </a:xfrm>
          <a:prstGeom prst="rect">
            <a:avLst/>
          </a:prstGeom>
          <a:noFill/>
        </p:spPr>
        <p:txBody>
          <a:bodyPr wrap="none" rtlCol="0">
            <a:spAutoFit/>
          </a:bodyPr>
          <a:lstStyle/>
          <a:p>
            <a:r>
              <a:rPr lang="en-US" dirty="0"/>
              <a:t>Packing – EPL - 2018</a:t>
            </a:r>
          </a:p>
        </p:txBody>
      </p:sp>
      <p:grpSp>
        <p:nvGrpSpPr>
          <p:cNvPr id="9" name="Group 8">
            <a:extLst>
              <a:ext uri="{FF2B5EF4-FFF2-40B4-BE49-F238E27FC236}">
                <a16:creationId xmlns:a16="http://schemas.microsoft.com/office/drawing/2014/main" id="{846C885A-6BCE-41E0-8B36-DB3F0DD668ED}"/>
              </a:ext>
            </a:extLst>
          </p:cNvPr>
          <p:cNvGrpSpPr/>
          <p:nvPr/>
        </p:nvGrpSpPr>
        <p:grpSpPr>
          <a:xfrm>
            <a:off x="6695365" y="381000"/>
            <a:ext cx="2220035" cy="6292800"/>
            <a:chOff x="5018965" y="457200"/>
            <a:chExt cx="2220035" cy="6292800"/>
          </a:xfrm>
        </p:grpSpPr>
        <p:pic>
          <p:nvPicPr>
            <p:cNvPr id="8" name="Picture 7">
              <a:extLst>
                <a:ext uri="{FF2B5EF4-FFF2-40B4-BE49-F238E27FC236}">
                  <a16:creationId xmlns:a16="http://schemas.microsoft.com/office/drawing/2014/main" id="{59EC2A45-F7D4-4A75-AD6D-9E06375A82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18965" y="457200"/>
              <a:ext cx="1839036" cy="6292800"/>
            </a:xfrm>
            <a:prstGeom prst="rect">
              <a:avLst/>
            </a:prstGeom>
          </p:spPr>
        </p:pic>
        <p:pic>
          <p:nvPicPr>
            <p:cNvPr id="10" name="Picture 9">
              <a:extLst>
                <a:ext uri="{FF2B5EF4-FFF2-40B4-BE49-F238E27FC236}">
                  <a16:creationId xmlns:a16="http://schemas.microsoft.com/office/drawing/2014/main" id="{7DA6981C-0820-4E84-A28F-B8617BEF38E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58000" y="457200"/>
              <a:ext cx="381000" cy="6292800"/>
            </a:xfrm>
            <a:prstGeom prst="rect">
              <a:avLst/>
            </a:prstGeom>
          </p:spPr>
        </p:pic>
      </p:grpSp>
    </p:spTree>
    <p:extLst>
      <p:ext uri="{BB962C8B-B14F-4D97-AF65-F5344CB8AC3E}">
        <p14:creationId xmlns:p14="http://schemas.microsoft.com/office/powerpoint/2010/main" val="3226066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DtRGAFDXcAEUaC1.jpg:large">
            <a:extLst>
              <a:ext uri="{FF2B5EF4-FFF2-40B4-BE49-F238E27FC236}">
                <a16:creationId xmlns:a16="http://schemas.microsoft.com/office/drawing/2014/main" id="{A9C4B15E-3C4A-4ABC-9240-94EF896BDD8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 y="1047449"/>
            <a:ext cx="5562600" cy="4591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8D3BCB-F527-4FA6-91F1-7BECB9CB5B50}"/>
              </a:ext>
            </a:extLst>
          </p:cNvPr>
          <p:cNvSpPr txBox="1"/>
          <p:nvPr/>
        </p:nvSpPr>
        <p:spPr>
          <a:xfrm>
            <a:off x="207211" y="577334"/>
            <a:ext cx="2018501" cy="369332"/>
          </a:xfrm>
          <a:prstGeom prst="rect">
            <a:avLst/>
          </a:prstGeom>
          <a:noFill/>
        </p:spPr>
        <p:txBody>
          <a:bodyPr wrap="none" rtlCol="0">
            <a:spAutoFit/>
          </a:bodyPr>
          <a:lstStyle/>
          <a:p>
            <a:r>
              <a:rPr lang="en-US" dirty="0"/>
              <a:t>Packing – La Liga</a:t>
            </a:r>
          </a:p>
        </p:txBody>
      </p:sp>
      <p:grpSp>
        <p:nvGrpSpPr>
          <p:cNvPr id="6" name="Group 5">
            <a:extLst>
              <a:ext uri="{FF2B5EF4-FFF2-40B4-BE49-F238E27FC236}">
                <a16:creationId xmlns:a16="http://schemas.microsoft.com/office/drawing/2014/main" id="{A0D9D99E-5737-4A5C-83D1-99370A7B5C55}"/>
              </a:ext>
            </a:extLst>
          </p:cNvPr>
          <p:cNvGrpSpPr/>
          <p:nvPr/>
        </p:nvGrpSpPr>
        <p:grpSpPr>
          <a:xfrm>
            <a:off x="6439698" y="129662"/>
            <a:ext cx="2018501" cy="6728337"/>
            <a:chOff x="6324600" y="2133600"/>
            <a:chExt cx="1143000" cy="3810000"/>
          </a:xfrm>
        </p:grpSpPr>
        <p:pic>
          <p:nvPicPr>
            <p:cNvPr id="7" name="Picture 6">
              <a:extLst>
                <a:ext uri="{FF2B5EF4-FFF2-40B4-BE49-F238E27FC236}">
                  <a16:creationId xmlns:a16="http://schemas.microsoft.com/office/drawing/2014/main" id="{561FC1DB-9FCC-40CF-B1BD-C6096B7897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24600" y="2133600"/>
              <a:ext cx="914400" cy="3810000"/>
            </a:xfrm>
            <a:prstGeom prst="rect">
              <a:avLst/>
            </a:prstGeom>
          </p:spPr>
        </p:pic>
        <p:pic>
          <p:nvPicPr>
            <p:cNvPr id="8" name="Picture 7">
              <a:extLst>
                <a:ext uri="{FF2B5EF4-FFF2-40B4-BE49-F238E27FC236}">
                  <a16:creationId xmlns:a16="http://schemas.microsoft.com/office/drawing/2014/main" id="{613FD7E7-A712-4C2D-A97F-CC9BF848B6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39000" y="2133600"/>
              <a:ext cx="228600" cy="3810000"/>
            </a:xfrm>
            <a:prstGeom prst="rect">
              <a:avLst/>
            </a:prstGeom>
          </p:spPr>
        </p:pic>
      </p:grpSp>
      <p:cxnSp>
        <p:nvCxnSpPr>
          <p:cNvPr id="3" name="Straight Arrow Connector 2">
            <a:extLst>
              <a:ext uri="{FF2B5EF4-FFF2-40B4-BE49-F238E27FC236}">
                <a16:creationId xmlns:a16="http://schemas.microsoft.com/office/drawing/2014/main" id="{8FA77798-EEDF-446B-9963-096C7B0341F7}"/>
              </a:ext>
            </a:extLst>
          </p:cNvPr>
          <p:cNvCxnSpPr/>
          <p:nvPr/>
        </p:nvCxnSpPr>
        <p:spPr>
          <a:xfrm>
            <a:off x="0" y="2286000"/>
            <a:ext cx="2072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ED7F90-484A-4477-B561-9523A91A0FED}"/>
              </a:ext>
            </a:extLst>
          </p:cNvPr>
          <p:cNvCxnSpPr/>
          <p:nvPr/>
        </p:nvCxnSpPr>
        <p:spPr>
          <a:xfrm>
            <a:off x="0" y="2514600"/>
            <a:ext cx="2072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7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D7665-2F4D-4F92-AA82-355949C53F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533400"/>
            <a:ext cx="4876800" cy="6248400"/>
          </a:xfrm>
          <a:prstGeom prst="rect">
            <a:avLst/>
          </a:prstGeom>
          <a:ln w="15875">
            <a:solidFill>
              <a:srgbClr val="002060"/>
            </a:solidFill>
          </a:ln>
        </p:spPr>
      </p:pic>
      <p:sp>
        <p:nvSpPr>
          <p:cNvPr id="6" name="TextBox 5">
            <a:extLst>
              <a:ext uri="{FF2B5EF4-FFF2-40B4-BE49-F238E27FC236}">
                <a16:creationId xmlns:a16="http://schemas.microsoft.com/office/drawing/2014/main" id="{D2371E94-A73F-47B8-B210-A31CF098F6FE}"/>
              </a:ext>
            </a:extLst>
          </p:cNvPr>
          <p:cNvSpPr txBox="1"/>
          <p:nvPr/>
        </p:nvSpPr>
        <p:spPr>
          <a:xfrm>
            <a:off x="5181600" y="685800"/>
            <a:ext cx="3810000" cy="4031873"/>
          </a:xfrm>
          <a:prstGeom prst="rect">
            <a:avLst/>
          </a:prstGeom>
          <a:noFill/>
        </p:spPr>
        <p:txBody>
          <a:bodyPr wrap="square" rtlCol="0">
            <a:spAutoFit/>
          </a:bodyPr>
          <a:lstStyle/>
          <a:p>
            <a:r>
              <a:rPr lang="en-US" sz="1600" dirty="0"/>
              <a:t>Relies on analytics over scouting due to low budget</a:t>
            </a:r>
          </a:p>
          <a:p>
            <a:r>
              <a:rPr lang="en-US" sz="1600" dirty="0"/>
              <a:t>Aims to sign players 23 or younger. Only 2 players 25+ </a:t>
            </a:r>
            <a:r>
              <a:rPr lang="en-US" sz="1600" dirty="0" err="1"/>
              <a:t>yrs</a:t>
            </a:r>
            <a:r>
              <a:rPr lang="en-US" sz="1600" dirty="0"/>
              <a:t> old</a:t>
            </a:r>
          </a:p>
          <a:p>
            <a:endParaRPr lang="en-US" sz="1600" dirty="0"/>
          </a:p>
          <a:p>
            <a:r>
              <a:rPr lang="en-US" sz="1600" dirty="0"/>
              <a:t>Strategy: High-press/relentless attack.</a:t>
            </a:r>
          </a:p>
          <a:p>
            <a:r>
              <a:rPr lang="en-US" sz="1600" dirty="0"/>
              <a:t>no focus on possession – ranked 17</a:t>
            </a:r>
            <a:r>
              <a:rPr lang="en-US" sz="1600" baseline="30000" dirty="0"/>
              <a:t>th</a:t>
            </a:r>
            <a:r>
              <a:rPr lang="en-US" sz="1600" dirty="0"/>
              <a:t> out of 24 teams. Instead looks to force turnovers in the offensive third and capitalize on opponents mistakes. Only bring in players that are physically fit to place this style; most teams do not</a:t>
            </a:r>
          </a:p>
          <a:p>
            <a:endParaRPr lang="en-US" sz="1600" dirty="0"/>
          </a:p>
          <a:p>
            <a:r>
              <a:rPr lang="en-US" sz="1600" dirty="0"/>
              <a:t>Imported Daryl Dike (age 20) midseason and moved from 12</a:t>
            </a:r>
            <a:r>
              <a:rPr lang="en-US" sz="1600" baseline="30000" dirty="0"/>
              <a:t>th</a:t>
            </a:r>
            <a:r>
              <a:rPr lang="en-US" sz="1600" dirty="0"/>
              <a:t> place up to 5</a:t>
            </a:r>
            <a:r>
              <a:rPr lang="en-US" sz="1600" baseline="30000" dirty="0"/>
              <a:t>th </a:t>
            </a:r>
            <a:r>
              <a:rPr lang="en-US" sz="1600" dirty="0"/>
              <a:t>19 games later</a:t>
            </a:r>
          </a:p>
        </p:txBody>
      </p:sp>
      <p:pic>
        <p:nvPicPr>
          <p:cNvPr id="8" name="Picture 7">
            <a:extLst>
              <a:ext uri="{FF2B5EF4-FFF2-40B4-BE49-F238E27FC236}">
                <a16:creationId xmlns:a16="http://schemas.microsoft.com/office/drawing/2014/main" id="{BB9FAE13-92EC-4959-9B84-3FEE94E78F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81600" y="4800600"/>
            <a:ext cx="3886200" cy="1555374"/>
          </a:xfrm>
          <a:prstGeom prst="rect">
            <a:avLst/>
          </a:prstGeom>
          <a:ln w="15875">
            <a:solidFill>
              <a:srgbClr val="002060"/>
            </a:solidFill>
          </a:ln>
        </p:spPr>
      </p:pic>
    </p:spTree>
    <p:extLst>
      <p:ext uri="{BB962C8B-B14F-4D97-AF65-F5344CB8AC3E}">
        <p14:creationId xmlns:p14="http://schemas.microsoft.com/office/powerpoint/2010/main" val="750702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0" y="533400"/>
            <a:ext cx="8153400" cy="5486400"/>
          </a:xfrm>
          <a:prstGeom prst="rect">
            <a:avLst/>
          </a:prstGeom>
          <a:noFill/>
          <a:ln w="9525">
            <a:noFill/>
            <a:miter lim="800000"/>
            <a:headEnd/>
            <a:tailEnd/>
          </a:ln>
          <a:effectLst/>
        </p:spPr>
      </p:pic>
      <p:sp>
        <p:nvSpPr>
          <p:cNvPr id="4" name="Rectangle 3"/>
          <p:cNvSpPr/>
          <p:nvPr/>
        </p:nvSpPr>
        <p:spPr>
          <a:xfrm>
            <a:off x="4267200" y="6172200"/>
            <a:ext cx="4572000" cy="461665"/>
          </a:xfrm>
          <a:prstGeom prst="rect">
            <a:avLst/>
          </a:prstGeom>
        </p:spPr>
        <p:txBody>
          <a:bodyPr>
            <a:spAutoFit/>
          </a:bodyPr>
          <a:lstStyle/>
          <a:p>
            <a:r>
              <a:rPr lang="en-US" sz="1200" dirty="0">
                <a:hlinkClick r:id="rId3"/>
              </a:rPr>
              <a:t>https://www.youtube.com/watch?v=RV9Mo-2POWo</a:t>
            </a:r>
            <a:endParaRPr lang="en-US" sz="1200" dirty="0"/>
          </a:p>
          <a:p>
            <a:endParaRPr lang="en-US" sz="1200" dirty="0"/>
          </a:p>
        </p:txBody>
      </p:sp>
      <p:sp>
        <p:nvSpPr>
          <p:cNvPr id="5" name="Title 19"/>
          <p:cNvSpPr txBox="1">
            <a:spLocks/>
          </p:cNvSpPr>
          <p:nvPr/>
        </p:nvSpPr>
        <p:spPr>
          <a:xfrm>
            <a:off x="152400" y="-304800"/>
            <a:ext cx="82296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100" normalizeH="0" baseline="0" noProof="0" dirty="0">
                <a:ln>
                  <a:noFill/>
                </a:ln>
                <a:solidFill>
                  <a:schemeClr val="bg1"/>
                </a:solidFill>
                <a:effectLst/>
                <a:uLnTx/>
                <a:uFillTx/>
                <a:latin typeface="+mj-lt"/>
                <a:ea typeface="+mj-ea"/>
                <a:cs typeface="+mj-cs"/>
              </a:rPr>
              <a:t>ProZone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01A59-DA95-48F0-B8FE-58D3948A99E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371600"/>
            <a:ext cx="4419600" cy="3352800"/>
          </a:xfrm>
          <a:prstGeom prst="rect">
            <a:avLst/>
          </a:prstGeom>
        </p:spPr>
      </p:pic>
      <p:pic>
        <p:nvPicPr>
          <p:cNvPr id="4" name="Picture 3">
            <a:extLst>
              <a:ext uri="{FF2B5EF4-FFF2-40B4-BE49-F238E27FC236}">
                <a16:creationId xmlns:a16="http://schemas.microsoft.com/office/drawing/2014/main" id="{A4A3D6C2-6C71-40C6-AF8C-0C7F2CE0045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457200"/>
            <a:ext cx="8621486" cy="685800"/>
          </a:xfrm>
          <a:prstGeom prst="rect">
            <a:avLst/>
          </a:prstGeom>
        </p:spPr>
      </p:pic>
      <p:sp>
        <p:nvSpPr>
          <p:cNvPr id="6" name="TextBox 5">
            <a:extLst>
              <a:ext uri="{FF2B5EF4-FFF2-40B4-BE49-F238E27FC236}">
                <a16:creationId xmlns:a16="http://schemas.microsoft.com/office/drawing/2014/main" id="{E0DF7EB6-F701-4A91-995B-42F6095A7509}"/>
              </a:ext>
            </a:extLst>
          </p:cNvPr>
          <p:cNvSpPr txBox="1"/>
          <p:nvPr/>
        </p:nvSpPr>
        <p:spPr>
          <a:xfrm>
            <a:off x="4648200" y="1219200"/>
            <a:ext cx="4234543" cy="2800767"/>
          </a:xfrm>
          <a:prstGeom prst="rect">
            <a:avLst/>
          </a:prstGeom>
          <a:noFill/>
        </p:spPr>
        <p:txBody>
          <a:bodyPr wrap="square">
            <a:spAutoFit/>
          </a:bodyPr>
          <a:lstStyle/>
          <a:p>
            <a:pPr algn="l"/>
            <a:r>
              <a:rPr lang="en-US" sz="1600" b="0" i="0" dirty="0">
                <a:solidFill>
                  <a:srgbClr val="2A2A2A"/>
                </a:solidFill>
                <a:effectLst/>
                <a:latin typeface="georgia" panose="02040502050405020303" pitchFamily="18" charset="0"/>
              </a:rPr>
              <a:t>Washington Football Team President Jason Wright says </a:t>
            </a:r>
            <a:r>
              <a:rPr lang="en-US" sz="1600" b="1" i="0" dirty="0">
                <a:solidFill>
                  <a:srgbClr val="2A2A2A"/>
                </a:solidFill>
                <a:effectLst/>
                <a:latin typeface="georgia" panose="02040502050405020303" pitchFamily="18" charset="0"/>
              </a:rPr>
              <a:t>fan attendance at FedEx Field is not actually down but rather the team is more accurately reporting it this season.</a:t>
            </a:r>
          </a:p>
          <a:p>
            <a:pPr algn="l"/>
            <a:r>
              <a:rPr lang="en-US" sz="1600" b="0" i="0" dirty="0">
                <a:solidFill>
                  <a:srgbClr val="2A2A2A"/>
                </a:solidFill>
                <a:effectLst/>
                <a:latin typeface="georgia" panose="02040502050405020303" pitchFamily="18" charset="0"/>
              </a:rPr>
              <a:t>In a recent conversation with The Washington Post, Wright described the team’s NFL-low attendance average as a public narrative that is “not a good one." But he alleged “it’s actually been there for some time.”</a:t>
            </a:r>
          </a:p>
        </p:txBody>
      </p:sp>
      <p:sp>
        <p:nvSpPr>
          <p:cNvPr id="8" name="TextBox 7">
            <a:extLst>
              <a:ext uri="{FF2B5EF4-FFF2-40B4-BE49-F238E27FC236}">
                <a16:creationId xmlns:a16="http://schemas.microsoft.com/office/drawing/2014/main" id="{DCE8C87F-8FF3-41D9-84B2-76F2153BCED9}"/>
              </a:ext>
            </a:extLst>
          </p:cNvPr>
          <p:cNvSpPr txBox="1"/>
          <p:nvPr/>
        </p:nvSpPr>
        <p:spPr>
          <a:xfrm>
            <a:off x="228600" y="4977080"/>
            <a:ext cx="8654143" cy="1323439"/>
          </a:xfrm>
          <a:prstGeom prst="rect">
            <a:avLst/>
          </a:prstGeom>
          <a:noFill/>
        </p:spPr>
        <p:txBody>
          <a:bodyPr wrap="square">
            <a:spAutoFit/>
          </a:bodyPr>
          <a:lstStyle/>
          <a:p>
            <a:pPr algn="l"/>
            <a:r>
              <a:rPr lang="en-US" sz="1600" b="0" i="0" dirty="0">
                <a:solidFill>
                  <a:srgbClr val="2A2A2A"/>
                </a:solidFill>
                <a:effectLst/>
                <a:latin typeface="georgia" panose="02040502050405020303" pitchFamily="18" charset="0"/>
              </a:rPr>
              <a:t>Wright, in a subsequent interview with 106.7 the Fan on Friday, described the Washington Football Team as “a healthy organization now,” adding: “We’re doing incredibly well on the inside, and it’s starting to show in our performance.”</a:t>
            </a:r>
          </a:p>
          <a:p>
            <a:pPr algn="l"/>
            <a:r>
              <a:rPr lang="en-US" sz="1600" b="0" i="0" dirty="0">
                <a:solidFill>
                  <a:srgbClr val="2A2A2A"/>
                </a:solidFill>
                <a:effectLst/>
                <a:latin typeface="georgia" panose="02040502050405020303" pitchFamily="18" charset="0"/>
              </a:rPr>
              <a:t>A team spokesperson later clarified to The Post that Wright was referring to the organization’s culture. On the field, the team is 3-6.</a:t>
            </a:r>
          </a:p>
        </p:txBody>
      </p:sp>
    </p:spTree>
    <p:extLst>
      <p:ext uri="{BB962C8B-B14F-4D97-AF65-F5344CB8AC3E}">
        <p14:creationId xmlns:p14="http://schemas.microsoft.com/office/powerpoint/2010/main" val="1585048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3922"/>
            <a:ext cx="1954381" cy="369332"/>
          </a:xfrm>
          <a:prstGeom prst="rect">
            <a:avLst/>
          </a:prstGeom>
          <a:noFill/>
        </p:spPr>
        <p:txBody>
          <a:bodyPr wrap="none" rtlCol="0">
            <a:spAutoFit/>
          </a:bodyPr>
          <a:lstStyle/>
          <a:p>
            <a:r>
              <a:rPr lang="en-US" dirty="0">
                <a:solidFill>
                  <a:srgbClr val="0000FF"/>
                </a:solidFill>
              </a:rPr>
              <a:t>WhoScored.com</a:t>
            </a:r>
          </a:p>
        </p:txBody>
      </p:sp>
      <p:pic>
        <p:nvPicPr>
          <p:cNvPr id="2" name="Picture 1">
            <a:extLst>
              <a:ext uri="{FF2B5EF4-FFF2-40B4-BE49-F238E27FC236}">
                <a16:creationId xmlns:a16="http://schemas.microsoft.com/office/drawing/2014/main" id="{7A9FDCEB-AD50-4FE3-A182-CF57F717CA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1282" y="560538"/>
            <a:ext cx="5032261" cy="1338628"/>
          </a:xfrm>
          <a:prstGeom prst="rect">
            <a:avLst/>
          </a:prstGeom>
          <a:ln w="19050">
            <a:solidFill>
              <a:srgbClr val="002060"/>
            </a:solidFill>
          </a:ln>
        </p:spPr>
      </p:pic>
      <p:pic>
        <p:nvPicPr>
          <p:cNvPr id="4" name="Picture 3">
            <a:extLst>
              <a:ext uri="{FF2B5EF4-FFF2-40B4-BE49-F238E27FC236}">
                <a16:creationId xmlns:a16="http://schemas.microsoft.com/office/drawing/2014/main" id="{0C81BA3C-7DB3-445D-9A49-01C4DD4DD92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78928" y="2094769"/>
            <a:ext cx="5014544" cy="2368034"/>
          </a:xfrm>
          <a:prstGeom prst="rect">
            <a:avLst/>
          </a:prstGeom>
          <a:ln w="19050">
            <a:solidFill>
              <a:srgbClr val="002060"/>
            </a:solidFill>
          </a:ln>
        </p:spPr>
      </p:pic>
      <p:pic>
        <p:nvPicPr>
          <p:cNvPr id="7" name="Picture 6">
            <a:extLst>
              <a:ext uri="{FF2B5EF4-FFF2-40B4-BE49-F238E27FC236}">
                <a16:creationId xmlns:a16="http://schemas.microsoft.com/office/drawing/2014/main" id="{72C7C3C9-2405-495D-B17C-D0C040E247C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76600" y="4741498"/>
            <a:ext cx="4114800" cy="2040302"/>
          </a:xfrm>
          <a:prstGeom prst="rect">
            <a:avLst/>
          </a:prstGeom>
          <a:ln w="15875">
            <a:solidFill>
              <a:srgbClr val="002060"/>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86168"/>
            <a:ext cx="2476190" cy="723810"/>
          </a:xfrm>
          <a:prstGeom prst="rect">
            <a:avLst/>
          </a:prstGeom>
        </p:spPr>
      </p:pic>
      <p:sp>
        <p:nvSpPr>
          <p:cNvPr id="6" name="Rectangle 5"/>
          <p:cNvSpPr/>
          <p:nvPr/>
        </p:nvSpPr>
        <p:spPr>
          <a:xfrm>
            <a:off x="1676400" y="6518702"/>
            <a:ext cx="7772400" cy="253916"/>
          </a:xfrm>
          <a:prstGeom prst="rect">
            <a:avLst/>
          </a:prstGeom>
        </p:spPr>
        <p:txBody>
          <a:bodyPr wrap="square">
            <a:spAutoFit/>
          </a:bodyPr>
          <a:lstStyle/>
          <a:p>
            <a:r>
              <a:rPr lang="en-US" sz="1050" dirty="0"/>
              <a:t>https://www.whoscored.com/Matches/1485307/Live/England-Premier-League-2020-2021-Tottenham-Manchester-City</a:t>
            </a:r>
          </a:p>
        </p:txBody>
      </p:sp>
      <p:pic>
        <p:nvPicPr>
          <p:cNvPr id="2" name="Picture 1">
            <a:extLst>
              <a:ext uri="{FF2B5EF4-FFF2-40B4-BE49-F238E27FC236}">
                <a16:creationId xmlns:a16="http://schemas.microsoft.com/office/drawing/2014/main" id="{09CD5673-B179-4740-876A-2CAFAB909E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00200" y="1142999"/>
            <a:ext cx="5943600" cy="5164111"/>
          </a:xfrm>
          <a:prstGeom prst="rect">
            <a:avLst/>
          </a:prstGeom>
        </p:spPr>
      </p:pic>
    </p:spTree>
    <p:extLst>
      <p:ext uri="{BB962C8B-B14F-4D97-AF65-F5344CB8AC3E}">
        <p14:creationId xmlns:p14="http://schemas.microsoft.com/office/powerpoint/2010/main" val="140769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25156" y="165557"/>
            <a:ext cx="2747419" cy="430887"/>
          </a:xfrm>
          <a:prstGeom prst="rect">
            <a:avLst/>
          </a:prstGeom>
        </p:spPr>
        <p:txBody>
          <a:bodyPr wrap="none">
            <a:spAutoFit/>
          </a:bodyPr>
          <a:lstStyle/>
          <a:p>
            <a:r>
              <a:rPr lang="en-US" sz="1200" dirty="0">
                <a:hlinkClick r:id="rId3"/>
              </a:rPr>
              <a:t>https://www.whoscored.com/Statistics</a:t>
            </a:r>
            <a:endParaRPr lang="en-US" sz="1200" dirty="0"/>
          </a:p>
          <a:p>
            <a:endParaRPr lang="en-US" sz="900" dirty="0"/>
          </a:p>
        </p:txBody>
      </p:sp>
      <p:pic>
        <p:nvPicPr>
          <p:cNvPr id="2" name="Picture 1">
            <a:extLst>
              <a:ext uri="{FF2B5EF4-FFF2-40B4-BE49-F238E27FC236}">
                <a16:creationId xmlns:a16="http://schemas.microsoft.com/office/drawing/2014/main" id="{81CB52A4-3939-4F1B-AC06-1F05487301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7200" y="762000"/>
            <a:ext cx="8077200" cy="5513010"/>
          </a:xfrm>
          <a:prstGeom prst="rect">
            <a:avLst/>
          </a:prstGeom>
          <a:ln w="15875">
            <a:solidFill>
              <a:srgbClr val="C00000"/>
            </a:solid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4E6381-1F20-4455-B45E-63205BC3D18C}"/>
              </a:ext>
            </a:extLst>
          </p:cNvPr>
          <p:cNvSpPr/>
          <p:nvPr/>
        </p:nvSpPr>
        <p:spPr>
          <a:xfrm>
            <a:off x="457200" y="6553200"/>
            <a:ext cx="8229600" cy="461665"/>
          </a:xfrm>
          <a:prstGeom prst="rect">
            <a:avLst/>
          </a:prstGeom>
        </p:spPr>
        <p:txBody>
          <a:bodyPr wrap="square">
            <a:spAutoFit/>
          </a:bodyPr>
          <a:lstStyle/>
          <a:p>
            <a:r>
              <a:rPr lang="en-US" sz="1200" dirty="0">
                <a:hlinkClick r:id="rId3"/>
              </a:rPr>
              <a:t>https://www.whoscored.com/Regions/233/Tournaments/85/USA-Major-League-Soccer</a:t>
            </a:r>
            <a:endParaRPr lang="en-US" sz="1200" dirty="0"/>
          </a:p>
          <a:p>
            <a:endParaRPr lang="en-US" sz="1200" dirty="0"/>
          </a:p>
        </p:txBody>
      </p:sp>
      <p:pic>
        <p:nvPicPr>
          <p:cNvPr id="3" name="Picture 2">
            <a:extLst>
              <a:ext uri="{FF2B5EF4-FFF2-40B4-BE49-F238E27FC236}">
                <a16:creationId xmlns:a16="http://schemas.microsoft.com/office/drawing/2014/main" id="{78B0D107-FF91-4B3D-82B8-33D5A8B93F5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1000" y="762000"/>
            <a:ext cx="4836886" cy="4724400"/>
          </a:xfrm>
          <a:prstGeom prst="rect">
            <a:avLst/>
          </a:prstGeom>
        </p:spPr>
      </p:pic>
      <p:pic>
        <p:nvPicPr>
          <p:cNvPr id="4" name="Picture 3">
            <a:extLst>
              <a:ext uri="{FF2B5EF4-FFF2-40B4-BE49-F238E27FC236}">
                <a16:creationId xmlns:a16="http://schemas.microsoft.com/office/drawing/2014/main" id="{CB67EE19-3C29-4E02-BD06-325CB503888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34000" y="1066799"/>
            <a:ext cx="3581400" cy="3069771"/>
          </a:xfrm>
          <a:prstGeom prst="rect">
            <a:avLst/>
          </a:prstGeom>
        </p:spPr>
      </p:pic>
    </p:spTree>
    <p:extLst>
      <p:ext uri="{BB962C8B-B14F-4D97-AF65-F5344CB8AC3E}">
        <p14:creationId xmlns:p14="http://schemas.microsoft.com/office/powerpoint/2010/main" val="3515641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4582B1F-F754-45E8-A8AF-74999B043FB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84400" y="587447"/>
            <a:ext cx="6553200" cy="5664632"/>
          </a:xfrm>
          <a:prstGeom prst="rect">
            <a:avLst/>
          </a:prstGeom>
          <a:ln w="19050">
            <a:solidFill>
              <a:srgbClr val="002060"/>
            </a:solidFill>
          </a:ln>
        </p:spPr>
      </p:pic>
      <p:sp>
        <p:nvSpPr>
          <p:cNvPr id="5" name="Rectangle 4">
            <a:extLst>
              <a:ext uri="{FF2B5EF4-FFF2-40B4-BE49-F238E27FC236}">
                <a16:creationId xmlns:a16="http://schemas.microsoft.com/office/drawing/2014/main" id="{DDAEEFD9-AD73-486A-94AB-D4391AB24586}"/>
              </a:ext>
            </a:extLst>
          </p:cNvPr>
          <p:cNvSpPr/>
          <p:nvPr/>
        </p:nvSpPr>
        <p:spPr>
          <a:xfrm>
            <a:off x="22122" y="6477000"/>
            <a:ext cx="6226277" cy="261610"/>
          </a:xfrm>
          <a:prstGeom prst="rect">
            <a:avLst/>
          </a:prstGeom>
        </p:spPr>
        <p:txBody>
          <a:bodyPr wrap="square">
            <a:spAutoFit/>
          </a:bodyPr>
          <a:lstStyle/>
          <a:p>
            <a:r>
              <a:rPr lang="en-US" sz="1100" dirty="0">
                <a:hlinkClick r:id="rId3"/>
              </a:rPr>
              <a:t>https://www.beinsports.com/us/laliga/video/messi-gives-barcelona-late-lead-over-atletico/1359444</a:t>
            </a:r>
            <a:endParaRPr lang="en-US" sz="1100" dirty="0"/>
          </a:p>
        </p:txBody>
      </p:sp>
      <p:sp>
        <p:nvSpPr>
          <p:cNvPr id="2" name="TextBox 1">
            <a:extLst>
              <a:ext uri="{FF2B5EF4-FFF2-40B4-BE49-F238E27FC236}">
                <a16:creationId xmlns:a16="http://schemas.microsoft.com/office/drawing/2014/main" id="{F39FADA1-42CF-405A-91B0-F8DC461B9461}"/>
              </a:ext>
            </a:extLst>
          </p:cNvPr>
          <p:cNvSpPr txBox="1"/>
          <p:nvPr/>
        </p:nvSpPr>
        <p:spPr>
          <a:xfrm>
            <a:off x="152400" y="460408"/>
            <a:ext cx="1589281" cy="646331"/>
          </a:xfrm>
          <a:prstGeom prst="rect">
            <a:avLst/>
          </a:prstGeom>
          <a:noFill/>
        </p:spPr>
        <p:txBody>
          <a:bodyPr wrap="square" rtlCol="0">
            <a:spAutoFit/>
          </a:bodyPr>
          <a:lstStyle/>
          <a:p>
            <a:r>
              <a:rPr lang="en-US" dirty="0"/>
              <a:t>Ray Hudson on Stats</a:t>
            </a:r>
          </a:p>
        </p:txBody>
      </p:sp>
      <p:pic>
        <p:nvPicPr>
          <p:cNvPr id="1026" name="Picture 2" descr="Image result for ray hudson">
            <a:extLst>
              <a:ext uri="{FF2B5EF4-FFF2-40B4-BE49-F238E27FC236}">
                <a16:creationId xmlns:a16="http://schemas.microsoft.com/office/drawing/2014/main" id="{4F783837-01B7-45DE-AA44-CEFC5AC0AE4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8600" y="1219200"/>
            <a:ext cx="1741681" cy="93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90E98B-502A-4C1B-A242-A72FCA8EE295}"/>
              </a:ext>
            </a:extLst>
          </p:cNvPr>
          <p:cNvSpPr txBox="1"/>
          <p:nvPr/>
        </p:nvSpPr>
        <p:spPr>
          <a:xfrm>
            <a:off x="152400" y="2145723"/>
            <a:ext cx="1377300" cy="1384995"/>
          </a:xfrm>
          <a:prstGeom prst="rect">
            <a:avLst/>
          </a:prstGeom>
          <a:noFill/>
        </p:spPr>
        <p:txBody>
          <a:bodyPr wrap="none" rtlCol="0">
            <a:spAutoFit/>
          </a:bodyPr>
          <a:lstStyle/>
          <a:p>
            <a:r>
              <a:rPr lang="en-US" sz="1200" dirty="0"/>
              <a:t>Player:</a:t>
            </a:r>
          </a:p>
          <a:p>
            <a:r>
              <a:rPr lang="en-US" sz="1200" dirty="0"/>
              <a:t>Newcastle United</a:t>
            </a:r>
          </a:p>
          <a:p>
            <a:r>
              <a:rPr lang="en-US" sz="1200" dirty="0"/>
              <a:t>TB Rowdies</a:t>
            </a:r>
          </a:p>
          <a:p>
            <a:endParaRPr lang="en-US" sz="1200" dirty="0"/>
          </a:p>
          <a:p>
            <a:r>
              <a:rPr lang="en-US" sz="1200" dirty="0"/>
              <a:t>Coach:</a:t>
            </a:r>
          </a:p>
          <a:p>
            <a:r>
              <a:rPr lang="en-US" sz="1200" dirty="0"/>
              <a:t>Miami Fusion</a:t>
            </a:r>
          </a:p>
          <a:p>
            <a:r>
              <a:rPr lang="en-US" sz="1200" dirty="0"/>
              <a:t>D.C. United.</a:t>
            </a:r>
          </a:p>
        </p:txBody>
      </p:sp>
      <p:sp>
        <p:nvSpPr>
          <p:cNvPr id="7" name="Down Arrow 9">
            <a:extLst>
              <a:ext uri="{FF2B5EF4-FFF2-40B4-BE49-F238E27FC236}">
                <a16:creationId xmlns:a16="http://schemas.microsoft.com/office/drawing/2014/main" id="{9116BC13-6FAC-410E-A46E-37EDD55ADCE8}"/>
              </a:ext>
            </a:extLst>
          </p:cNvPr>
          <p:cNvSpPr/>
          <p:nvPr/>
        </p:nvSpPr>
        <p:spPr>
          <a:xfrm>
            <a:off x="8839200" y="6355390"/>
            <a:ext cx="228600" cy="392642"/>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9E6D6D6-04D6-4151-ADA7-808BA720AB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2400" y="3676890"/>
            <a:ext cx="1864153" cy="2201557"/>
          </a:xfrm>
          <a:prstGeom prst="rect">
            <a:avLst/>
          </a:prstGeom>
          <a:ln w="15875">
            <a:solidFill>
              <a:srgbClr val="00B050"/>
            </a:solidFill>
          </a:ln>
        </p:spPr>
      </p:pic>
    </p:spTree>
    <p:extLst>
      <p:ext uri="{BB962C8B-B14F-4D97-AF65-F5344CB8AC3E}">
        <p14:creationId xmlns:p14="http://schemas.microsoft.com/office/powerpoint/2010/main" val="1479641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B06359-FDC3-409C-AC97-BDD1F53BB464}"/>
              </a:ext>
            </a:extLst>
          </p:cNvPr>
          <p:cNvSpPr txBox="1"/>
          <p:nvPr/>
        </p:nvSpPr>
        <p:spPr>
          <a:xfrm>
            <a:off x="381001" y="685800"/>
            <a:ext cx="3276599" cy="5909310"/>
          </a:xfrm>
          <a:prstGeom prst="rect">
            <a:avLst/>
          </a:prstGeom>
          <a:noFill/>
        </p:spPr>
        <p:txBody>
          <a:bodyPr wrap="square" rtlCol="0">
            <a:spAutoFit/>
          </a:bodyPr>
          <a:lstStyle/>
          <a:p>
            <a:r>
              <a:rPr lang="en-US" dirty="0">
                <a:solidFill>
                  <a:srgbClr val="0000FF"/>
                </a:solidFill>
              </a:rPr>
              <a:t>Case Study:</a:t>
            </a:r>
          </a:p>
          <a:p>
            <a:r>
              <a:rPr lang="en-US" dirty="0">
                <a:solidFill>
                  <a:srgbClr val="0000FF"/>
                </a:solidFill>
              </a:rPr>
              <a:t>Nashville SC</a:t>
            </a:r>
          </a:p>
          <a:p>
            <a:endParaRPr lang="en-US" dirty="0">
              <a:solidFill>
                <a:srgbClr val="0000FF"/>
              </a:solidFill>
            </a:endParaRPr>
          </a:p>
          <a:p>
            <a:r>
              <a:rPr lang="en-US" dirty="0">
                <a:solidFill>
                  <a:srgbClr val="0000FF"/>
                </a:solidFill>
              </a:rPr>
              <a:t>Building an expansion team</a:t>
            </a:r>
          </a:p>
          <a:p>
            <a:endParaRPr lang="en-US" dirty="0"/>
          </a:p>
          <a:p>
            <a:r>
              <a:rPr lang="en-US" b="0" i="0" dirty="0">
                <a:solidFill>
                  <a:srgbClr val="333333"/>
                </a:solidFill>
                <a:effectLst/>
                <a:latin typeface="adobe-caslon-pro"/>
              </a:rPr>
              <a:t>“I take a lot of pride in the potential of us being the Moneyball story of Major League Soccer.” </a:t>
            </a:r>
          </a:p>
          <a:p>
            <a:endParaRPr lang="en-US" dirty="0">
              <a:solidFill>
                <a:srgbClr val="333333"/>
              </a:solidFill>
              <a:latin typeface="adobe-caslon-pro"/>
            </a:endParaRPr>
          </a:p>
          <a:p>
            <a:r>
              <a:rPr lang="en-US" b="0" i="0" dirty="0">
                <a:solidFill>
                  <a:srgbClr val="333333"/>
                </a:solidFill>
                <a:effectLst/>
                <a:latin typeface="adobe-caslon-pro"/>
              </a:rPr>
              <a:t>“I say that very proudly. I was teased sometimes in Kansas City for being a Moneyball theorist. Moneyball is not just about stats, or about mathematicians sitting in a cubicle committed to formulas. What Moneyball is, in the simplest of terms, is acquiring the undervalued and discarding the overvalued.”</a:t>
            </a:r>
          </a:p>
          <a:p>
            <a:r>
              <a:rPr lang="en-US" dirty="0">
                <a:solidFill>
                  <a:srgbClr val="333333"/>
                </a:solidFill>
                <a:latin typeface="adobe-caslon-pro"/>
              </a:rPr>
              <a:t>- GM Mike Jacobs</a:t>
            </a:r>
            <a:endParaRPr lang="en-US" dirty="0"/>
          </a:p>
        </p:txBody>
      </p:sp>
      <p:pic>
        <p:nvPicPr>
          <p:cNvPr id="2" name="Picture 1">
            <a:extLst>
              <a:ext uri="{FF2B5EF4-FFF2-40B4-BE49-F238E27FC236}">
                <a16:creationId xmlns:a16="http://schemas.microsoft.com/office/drawing/2014/main" id="{E251BFF8-DD8C-4D83-B094-1980F4F1C5B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14800" y="457199"/>
            <a:ext cx="4191000" cy="5979841"/>
          </a:xfrm>
          <a:prstGeom prst="rect">
            <a:avLst/>
          </a:prstGeom>
        </p:spPr>
      </p:pic>
    </p:spTree>
    <p:extLst>
      <p:ext uri="{BB962C8B-B14F-4D97-AF65-F5344CB8AC3E}">
        <p14:creationId xmlns:p14="http://schemas.microsoft.com/office/powerpoint/2010/main" val="2628602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EBFEF-5891-4ABE-A97C-36311849E2B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208" y="762000"/>
            <a:ext cx="8812695" cy="5334000"/>
          </a:xfrm>
          <a:prstGeom prst="rect">
            <a:avLst/>
          </a:prstGeom>
        </p:spPr>
      </p:pic>
    </p:spTree>
    <p:extLst>
      <p:ext uri="{BB962C8B-B14F-4D97-AF65-F5344CB8AC3E}">
        <p14:creationId xmlns:p14="http://schemas.microsoft.com/office/powerpoint/2010/main" val="3708844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FA08CE3-328C-4ADB-ABA6-9373403FC7F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 y="668476"/>
            <a:ext cx="8915400" cy="552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069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9E7CC372-5F10-4574-A191-292C3E2FC75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 y="1013579"/>
            <a:ext cx="8915400" cy="55396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F4BF14-5DF9-405B-861C-C19C1FFB6522}"/>
              </a:ext>
            </a:extLst>
          </p:cNvPr>
          <p:cNvSpPr txBox="1"/>
          <p:nvPr/>
        </p:nvSpPr>
        <p:spPr>
          <a:xfrm>
            <a:off x="83367" y="381000"/>
            <a:ext cx="5776005" cy="369332"/>
          </a:xfrm>
          <a:prstGeom prst="rect">
            <a:avLst/>
          </a:prstGeom>
          <a:noFill/>
        </p:spPr>
        <p:txBody>
          <a:bodyPr wrap="none" rtlCol="0">
            <a:spAutoFit/>
          </a:bodyPr>
          <a:lstStyle/>
          <a:p>
            <a:r>
              <a:rPr lang="en-US" dirty="0"/>
              <a:t>0.96 GAA – best of any expansion team in MLS history</a:t>
            </a:r>
          </a:p>
        </p:txBody>
      </p:sp>
    </p:spTree>
    <p:extLst>
      <p:ext uri="{BB962C8B-B14F-4D97-AF65-F5344CB8AC3E}">
        <p14:creationId xmlns:p14="http://schemas.microsoft.com/office/powerpoint/2010/main" val="2778592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9F73C-2C7C-4779-A655-A5F99E30D4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533400"/>
            <a:ext cx="3714750" cy="990600"/>
          </a:xfrm>
          <a:prstGeom prst="rect">
            <a:avLst/>
          </a:prstGeom>
        </p:spPr>
      </p:pic>
      <p:sp>
        <p:nvSpPr>
          <p:cNvPr id="4" name="TextBox 3">
            <a:extLst>
              <a:ext uri="{FF2B5EF4-FFF2-40B4-BE49-F238E27FC236}">
                <a16:creationId xmlns:a16="http://schemas.microsoft.com/office/drawing/2014/main" id="{A0DD7372-1928-4EFE-AC32-C1A734F71C38}"/>
              </a:ext>
            </a:extLst>
          </p:cNvPr>
          <p:cNvSpPr txBox="1"/>
          <p:nvPr/>
        </p:nvSpPr>
        <p:spPr>
          <a:xfrm>
            <a:off x="304800" y="1600200"/>
            <a:ext cx="3276600" cy="4524315"/>
          </a:xfrm>
          <a:prstGeom prst="rect">
            <a:avLst/>
          </a:prstGeom>
          <a:noFill/>
        </p:spPr>
        <p:txBody>
          <a:bodyPr wrap="square">
            <a:spAutoFit/>
          </a:bodyPr>
          <a:lstStyle/>
          <a:p>
            <a:pPr algn="l"/>
            <a:r>
              <a:rPr lang="en-US" sz="1200" b="0" i="0" dirty="0">
                <a:solidFill>
                  <a:srgbClr val="0000FF"/>
                </a:solidFill>
                <a:effectLst/>
                <a:latin typeface="arial" panose="020B0604020202020204" pitchFamily="34" charset="0"/>
              </a:rPr>
              <a:t>Jacobs said his staff made sure to watch every single match played in MLS during the 2019 season, either on film or in-person, to find the best players that could be available during the Expansion Draft or available via trade.</a:t>
            </a:r>
          </a:p>
          <a:p>
            <a:pPr algn="l"/>
            <a:endParaRPr lang="en-US" sz="1200" b="0" i="0" dirty="0">
              <a:solidFill>
                <a:srgbClr val="343434"/>
              </a:solidFill>
              <a:effectLst/>
              <a:latin typeface="arial" panose="020B0604020202020204" pitchFamily="34" charset="0"/>
            </a:endParaRPr>
          </a:p>
          <a:p>
            <a:pPr algn="l"/>
            <a:r>
              <a:rPr lang="en-US" sz="1200" b="0" i="0" dirty="0">
                <a:solidFill>
                  <a:srgbClr val="343434"/>
                </a:solidFill>
                <a:effectLst/>
                <a:latin typeface="arial" panose="020B0604020202020204" pitchFamily="34" charset="0"/>
              </a:rPr>
              <a:t>“We’ve been prepping ourselves for months about the players we think best fit our roster, either players we thought would be unprotected or players we might be able to trade for by selecting a pick,” Jacobs said. “Starting Friday night, we’re matching up either players that we’re looking for ourselves or players that other teams want to acquire. We’re trying to see which players are most valuable. Because that value is not just who we think we can get for our team, but it’s who we think we can acquire and trade to somebody else for more value. The </a:t>
            </a:r>
            <a:r>
              <a:rPr lang="en-US" sz="1200" b="0" i="0" dirty="0">
                <a:solidFill>
                  <a:srgbClr val="0000FF"/>
                </a:solidFill>
                <a:effectLst/>
                <a:latin typeface="arial" panose="020B0604020202020204" pitchFamily="34" charset="0"/>
              </a:rPr>
              <a:t>Expansion Draft for us is all about acquiring as much value as we can in drafting players, drafting players for other teams and acquiring assets to get future players.”</a:t>
            </a:r>
          </a:p>
        </p:txBody>
      </p:sp>
      <p:pic>
        <p:nvPicPr>
          <p:cNvPr id="5" name="Picture 4">
            <a:extLst>
              <a:ext uri="{FF2B5EF4-FFF2-40B4-BE49-F238E27FC236}">
                <a16:creationId xmlns:a16="http://schemas.microsoft.com/office/drawing/2014/main" id="{08F2B2C5-11A8-43DF-B244-BAD6868DF80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95800" y="571500"/>
            <a:ext cx="4097867" cy="838200"/>
          </a:xfrm>
          <a:prstGeom prst="rect">
            <a:avLst/>
          </a:prstGeom>
        </p:spPr>
      </p:pic>
      <p:pic>
        <p:nvPicPr>
          <p:cNvPr id="6" name="Picture 5">
            <a:extLst>
              <a:ext uri="{FF2B5EF4-FFF2-40B4-BE49-F238E27FC236}">
                <a16:creationId xmlns:a16="http://schemas.microsoft.com/office/drawing/2014/main" id="{B32ED818-E6A7-4FD2-8163-18686540B1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00575" y="1643538"/>
            <a:ext cx="2971800" cy="1717040"/>
          </a:xfrm>
          <a:prstGeom prst="rect">
            <a:avLst/>
          </a:prstGeom>
        </p:spPr>
      </p:pic>
      <p:pic>
        <p:nvPicPr>
          <p:cNvPr id="7" name="Picture 6">
            <a:extLst>
              <a:ext uri="{FF2B5EF4-FFF2-40B4-BE49-F238E27FC236}">
                <a16:creationId xmlns:a16="http://schemas.microsoft.com/office/drawing/2014/main" id="{B7A5FBEB-E55A-40D2-B2CB-B5471FE5BBC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953000" y="3505200"/>
            <a:ext cx="3429000" cy="1981200"/>
          </a:xfrm>
          <a:prstGeom prst="rect">
            <a:avLst/>
          </a:prstGeom>
        </p:spPr>
      </p:pic>
      <p:sp>
        <p:nvSpPr>
          <p:cNvPr id="8" name="TextBox 7">
            <a:extLst>
              <a:ext uri="{FF2B5EF4-FFF2-40B4-BE49-F238E27FC236}">
                <a16:creationId xmlns:a16="http://schemas.microsoft.com/office/drawing/2014/main" id="{37BFBDB8-48C3-4EDA-9346-1EEA82C23230}"/>
              </a:ext>
            </a:extLst>
          </p:cNvPr>
          <p:cNvSpPr txBox="1"/>
          <p:nvPr/>
        </p:nvSpPr>
        <p:spPr>
          <a:xfrm>
            <a:off x="4572000" y="5607684"/>
            <a:ext cx="4495802" cy="1107996"/>
          </a:xfrm>
          <a:prstGeom prst="rect">
            <a:avLst/>
          </a:prstGeom>
          <a:noFill/>
        </p:spPr>
        <p:txBody>
          <a:bodyPr wrap="square">
            <a:spAutoFit/>
          </a:bodyPr>
          <a:lstStyle/>
          <a:p>
            <a:pPr algn="l"/>
            <a:r>
              <a:rPr lang="en-US" sz="1100" b="0" i="0" dirty="0">
                <a:solidFill>
                  <a:srgbClr val="0000FF"/>
                </a:solidFill>
                <a:effectLst/>
                <a:latin typeface="arial" panose="020B0604020202020204" pitchFamily="34" charset="0"/>
              </a:rPr>
              <a:t>Jacobs is firmly on board with the value of analytics across multiple areas of operations.</a:t>
            </a:r>
          </a:p>
          <a:p>
            <a:r>
              <a:rPr lang="en-US" sz="1100" b="0" i="0" dirty="0">
                <a:solidFill>
                  <a:srgbClr val="0000FF"/>
                </a:solidFill>
                <a:effectLst/>
                <a:latin typeface="arial" panose="020B0604020202020204" pitchFamily="34" charset="0"/>
              </a:rPr>
              <a:t>“We're not just doing this because other clubs are doing it – maybe we're doing some things other clubs aren't doing, in regards to how we use data and analytics,” he said. “We just believe strongly that it's going to help us and we believe it’s the right thing to do.”</a:t>
            </a:r>
            <a:endParaRPr lang="en-US" sz="1100" dirty="0">
              <a:solidFill>
                <a:srgbClr val="0000FF"/>
              </a:solidFill>
            </a:endParaRPr>
          </a:p>
        </p:txBody>
      </p:sp>
      <p:cxnSp>
        <p:nvCxnSpPr>
          <p:cNvPr id="10" name="Straight Connector 9">
            <a:extLst>
              <a:ext uri="{FF2B5EF4-FFF2-40B4-BE49-F238E27FC236}">
                <a16:creationId xmlns:a16="http://schemas.microsoft.com/office/drawing/2014/main" id="{5BBE8E66-2EA6-4AB0-A593-4758EBC3E5ED}"/>
              </a:ext>
            </a:extLst>
          </p:cNvPr>
          <p:cNvCxnSpPr/>
          <p:nvPr/>
        </p:nvCxnSpPr>
        <p:spPr>
          <a:xfrm>
            <a:off x="4114800" y="533400"/>
            <a:ext cx="0" cy="6096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1B9AB9-F5D3-403C-BCC3-AEED55A0DD35}"/>
              </a:ext>
            </a:extLst>
          </p:cNvPr>
          <p:cNvSpPr txBox="1"/>
          <p:nvPr/>
        </p:nvSpPr>
        <p:spPr>
          <a:xfrm>
            <a:off x="6667500" y="5149136"/>
            <a:ext cx="1699504" cy="246221"/>
          </a:xfrm>
          <a:prstGeom prst="rect">
            <a:avLst/>
          </a:prstGeom>
          <a:noFill/>
        </p:spPr>
        <p:txBody>
          <a:bodyPr wrap="none" rtlCol="0">
            <a:spAutoFit/>
          </a:bodyPr>
          <a:lstStyle/>
          <a:p>
            <a:r>
              <a:rPr lang="en-US" sz="1000" b="1" dirty="0">
                <a:solidFill>
                  <a:schemeClr val="bg1"/>
                </a:solidFill>
              </a:rPr>
              <a:t>11/20: 9 played/7 starters</a:t>
            </a:r>
          </a:p>
        </p:txBody>
      </p:sp>
      <p:sp>
        <p:nvSpPr>
          <p:cNvPr id="12" name="Down Arrow 9">
            <a:extLst>
              <a:ext uri="{FF2B5EF4-FFF2-40B4-BE49-F238E27FC236}">
                <a16:creationId xmlns:a16="http://schemas.microsoft.com/office/drawing/2014/main" id="{5AA3CC48-4B2A-464C-A803-28288DF32286}"/>
              </a:ext>
            </a:extLst>
          </p:cNvPr>
          <p:cNvSpPr/>
          <p:nvPr/>
        </p:nvSpPr>
        <p:spPr>
          <a:xfrm>
            <a:off x="8138404" y="1857925"/>
            <a:ext cx="228600" cy="392642"/>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1336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C3C120-A676-44A4-A58B-900FC58CF91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457200"/>
            <a:ext cx="6934200" cy="6265584"/>
          </a:xfrm>
          <a:prstGeom prst="rect">
            <a:avLst/>
          </a:prstGeom>
          <a:ln w="19050">
            <a:solidFill>
              <a:srgbClr val="002060"/>
            </a:solidFill>
          </a:ln>
        </p:spPr>
      </p:pic>
    </p:spTree>
    <p:extLst>
      <p:ext uri="{BB962C8B-B14F-4D97-AF65-F5344CB8AC3E}">
        <p14:creationId xmlns:p14="http://schemas.microsoft.com/office/powerpoint/2010/main" val="1057218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7FA83-6C88-4A61-B023-9598AEEB50B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600074"/>
            <a:ext cx="3787140" cy="4733925"/>
          </a:xfrm>
          <a:prstGeom prst="rect">
            <a:avLst/>
          </a:prstGeom>
          <a:ln w="15875">
            <a:solidFill>
              <a:schemeClr val="tx1"/>
            </a:solidFill>
          </a:ln>
        </p:spPr>
      </p:pic>
      <p:sp>
        <p:nvSpPr>
          <p:cNvPr id="7" name="TextBox 6">
            <a:extLst>
              <a:ext uri="{FF2B5EF4-FFF2-40B4-BE49-F238E27FC236}">
                <a16:creationId xmlns:a16="http://schemas.microsoft.com/office/drawing/2014/main" id="{66193680-1F6F-4EDB-B0F8-3B09ADFBCC62}"/>
              </a:ext>
            </a:extLst>
          </p:cNvPr>
          <p:cNvSpPr txBox="1"/>
          <p:nvPr/>
        </p:nvSpPr>
        <p:spPr>
          <a:xfrm>
            <a:off x="4114800" y="609600"/>
            <a:ext cx="4876800" cy="6186309"/>
          </a:xfrm>
          <a:prstGeom prst="rect">
            <a:avLst/>
          </a:prstGeom>
          <a:noFill/>
        </p:spPr>
        <p:txBody>
          <a:bodyPr wrap="square">
            <a:spAutoFit/>
          </a:bodyPr>
          <a:lstStyle/>
          <a:p>
            <a:r>
              <a:rPr lang="en-US" sz="1200" b="0" i="0" dirty="0">
                <a:solidFill>
                  <a:srgbClr val="000000"/>
                </a:solidFill>
                <a:effectLst/>
                <a:latin typeface="Georgia" panose="02040502050405020303" pitchFamily="18" charset="0"/>
              </a:rPr>
              <a:t>From the top down, Nashville SC as an organization has been studying what has worked and what hasn’t in this era of expansion, and the club has been very intentionally constructed.</a:t>
            </a:r>
          </a:p>
          <a:p>
            <a:r>
              <a:rPr lang="en-US" sz="1200" b="0" i="0" dirty="0">
                <a:solidFill>
                  <a:srgbClr val="000000"/>
                </a:solidFill>
                <a:effectLst/>
                <a:latin typeface="Georgia" panose="02040502050405020303" pitchFamily="18" charset="0"/>
              </a:rPr>
              <a:t>* FC Cincinnati: gave up 75 goals in 34 games, fired coach halfway through first season.</a:t>
            </a:r>
          </a:p>
          <a:p>
            <a:r>
              <a:rPr lang="en-US" sz="1200" b="0" i="0" dirty="0">
                <a:solidFill>
                  <a:srgbClr val="000000"/>
                </a:solidFill>
                <a:effectLst/>
                <a:latin typeface="Georgia" panose="02040502050405020303" pitchFamily="18" charset="0"/>
              </a:rPr>
              <a:t>* Minnesota United FC: gave up 70 goals in 34 games (-23)</a:t>
            </a:r>
          </a:p>
          <a:p>
            <a:endParaRPr lang="en-US" sz="1200" dirty="0">
              <a:solidFill>
                <a:srgbClr val="000000"/>
              </a:solidFill>
              <a:latin typeface="Georgia" panose="02040502050405020303" pitchFamily="18" charset="0"/>
            </a:endParaRPr>
          </a:p>
          <a:p>
            <a:r>
              <a:rPr lang="en-US" sz="1200" b="1" i="0" dirty="0">
                <a:solidFill>
                  <a:srgbClr val="000000"/>
                </a:solidFill>
                <a:effectLst/>
                <a:latin typeface="Georgia" panose="02040502050405020303" pitchFamily="18" charset="0"/>
              </a:rPr>
              <a:t>You said the team was “intentionally constructed.” What does that mean?</a:t>
            </a:r>
          </a:p>
          <a:p>
            <a:r>
              <a:rPr lang="en-US" sz="1200" i="0" dirty="0">
                <a:solidFill>
                  <a:srgbClr val="000000"/>
                </a:solidFill>
                <a:effectLst/>
                <a:latin typeface="Georgia" panose="02040502050405020303" pitchFamily="18" charset="0"/>
              </a:rPr>
              <a:t>* Passed up on big name int’l player (Brazil’s </a:t>
            </a:r>
            <a:r>
              <a:rPr lang="en-US" sz="1200" b="0" i="0" dirty="0" err="1">
                <a:solidFill>
                  <a:srgbClr val="000000"/>
                </a:solidFill>
                <a:effectLst/>
                <a:latin typeface="Georgia" panose="02040502050405020303" pitchFamily="18" charset="0"/>
              </a:rPr>
              <a:t>Kaká</a:t>
            </a:r>
            <a:r>
              <a:rPr lang="en-US" sz="1200" b="0" i="0" dirty="0">
                <a:solidFill>
                  <a:srgbClr val="000000"/>
                </a:solidFill>
                <a:effectLst/>
                <a:latin typeface="Georgia" panose="02040502050405020303" pitchFamily="18" charset="0"/>
              </a:rPr>
              <a:t> for Orlando City, Mexico’s Carlos Vela for LAFC)</a:t>
            </a:r>
          </a:p>
          <a:p>
            <a:r>
              <a:rPr lang="en-US" sz="1200" i="0" dirty="0">
                <a:solidFill>
                  <a:srgbClr val="000000"/>
                </a:solidFill>
                <a:effectLst/>
                <a:latin typeface="Georgia" panose="02040502050405020303" pitchFamily="18" charset="0"/>
              </a:rPr>
              <a:t>* Instead looked for younger player still developing = </a:t>
            </a:r>
          </a:p>
          <a:p>
            <a:r>
              <a:rPr lang="en-US" sz="1200" b="1" i="0" dirty="0">
                <a:solidFill>
                  <a:srgbClr val="0000FF"/>
                </a:solidFill>
                <a:effectLst/>
                <a:latin typeface="Georgia" panose="02040502050405020303" pitchFamily="18" charset="0"/>
              </a:rPr>
              <a:t>Hany Mukhtar</a:t>
            </a:r>
            <a:r>
              <a:rPr lang="en-US" sz="1200" b="0" i="0" dirty="0">
                <a:solidFill>
                  <a:srgbClr val="000000"/>
                </a:solidFill>
                <a:effectLst/>
                <a:latin typeface="Georgia" panose="02040502050405020303" pitchFamily="18" charset="0"/>
              </a:rPr>
              <a:t>, the German international: speedy playmaker.</a:t>
            </a:r>
          </a:p>
          <a:p>
            <a:endParaRPr lang="en-US" sz="1200" i="0" dirty="0">
              <a:solidFill>
                <a:srgbClr val="000000"/>
              </a:solidFill>
              <a:effectLst/>
              <a:latin typeface="Georgia" panose="02040502050405020303" pitchFamily="18" charset="0"/>
            </a:endParaRPr>
          </a:p>
          <a:p>
            <a:pPr algn="l"/>
            <a:r>
              <a:rPr lang="en-US" sz="1200" b="1" i="0" dirty="0">
                <a:solidFill>
                  <a:srgbClr val="000000"/>
                </a:solidFill>
                <a:effectLst/>
                <a:latin typeface="Georgia" panose="02040502050405020303" pitchFamily="18" charset="0"/>
              </a:rPr>
              <a:t>Second, Jacobs sat on a pile of allocation money </a:t>
            </a:r>
            <a:r>
              <a:rPr lang="en-US" sz="1200" b="0" i="0" dirty="0">
                <a:solidFill>
                  <a:srgbClr val="000000"/>
                </a:solidFill>
                <a:effectLst/>
                <a:latin typeface="Georgia" panose="02040502050405020303" pitchFamily="18" charset="0"/>
              </a:rPr>
              <a:t>(it’s an MLS-specific salary cap feature) waiting to see how the team came together and what players might be available after MLS teams began training camp. When Walker Zimmerman, a player the team coveted, became available from LAFC, Jacobs was able to add a national-team-caliber center back in a league short on great defenders. </a:t>
            </a:r>
          </a:p>
          <a:p>
            <a:pPr algn="l"/>
            <a:endParaRPr lang="en-US" sz="1200" b="0" i="0" dirty="0">
              <a:solidFill>
                <a:srgbClr val="000000"/>
              </a:solidFill>
              <a:effectLst/>
              <a:latin typeface="Georgia" panose="02040502050405020303" pitchFamily="18" charset="0"/>
            </a:endParaRPr>
          </a:p>
          <a:p>
            <a:pPr algn="l"/>
            <a:r>
              <a:rPr lang="en-US" sz="1200" b="1" i="0" dirty="0">
                <a:solidFill>
                  <a:srgbClr val="000000"/>
                </a:solidFill>
                <a:effectLst/>
                <a:latin typeface="Georgia" panose="02040502050405020303" pitchFamily="18" charset="0"/>
              </a:rPr>
              <a:t>Third, Jacobs and his staff took advantage of the metric ton of data available to personnel directors now</a:t>
            </a:r>
            <a:r>
              <a:rPr lang="en-US" sz="1200" b="0" i="0" dirty="0">
                <a:solidFill>
                  <a:srgbClr val="000000"/>
                </a:solidFill>
                <a:effectLst/>
                <a:latin typeface="Georgia" panose="02040502050405020303" pitchFamily="18" charset="0"/>
              </a:rPr>
              <a:t>. When MLS launched in 1996, building a roster was — to put it politely — a crapshoot. Beyond the pool of U.S. National Team players, </a:t>
            </a:r>
            <a:r>
              <a:rPr lang="en-US" sz="1200" b="0" i="0" dirty="0">
                <a:solidFill>
                  <a:srgbClr val="0000FF"/>
                </a:solidFill>
                <a:effectLst/>
                <a:latin typeface="Georgia" panose="02040502050405020303" pitchFamily="18" charset="0"/>
              </a:rPr>
              <a:t>many clubs had no idea what they were getting out of certain players, particularly internationals. Scouts and the old-fashioned “eye test” led to contracts in the league’s early years. </a:t>
            </a:r>
            <a:r>
              <a:rPr lang="en-US" sz="1200" b="0" i="0" dirty="0">
                <a:solidFill>
                  <a:srgbClr val="000000"/>
                </a:solidFill>
                <a:effectLst/>
                <a:latin typeface="Georgia" panose="02040502050405020303" pitchFamily="18" charset="0"/>
              </a:rPr>
              <a:t>Nowadays reams of information give the analytics staff the ability to identify players whom scouts and coaches will confirm in person or on video. It’s the kind of thing that helps Nashville SC trade for a player like defender Dave Romney — not a household name, but someone who was crucial to the LA Galaxy’s success late last season.</a:t>
            </a:r>
            <a:endParaRPr lang="en-US" sz="1200" dirty="0"/>
          </a:p>
        </p:txBody>
      </p:sp>
    </p:spTree>
    <p:extLst>
      <p:ext uri="{BB962C8B-B14F-4D97-AF65-F5344CB8AC3E}">
        <p14:creationId xmlns:p14="http://schemas.microsoft.com/office/powerpoint/2010/main" val="4129822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274BA0-9926-436B-B9BF-C3FEFAB40370}"/>
              </a:ext>
            </a:extLst>
          </p:cNvPr>
          <p:cNvSpPr txBox="1"/>
          <p:nvPr/>
        </p:nvSpPr>
        <p:spPr>
          <a:xfrm>
            <a:off x="152400" y="609600"/>
            <a:ext cx="6705600" cy="6186309"/>
          </a:xfrm>
          <a:prstGeom prst="rect">
            <a:avLst/>
          </a:prstGeom>
          <a:noFill/>
        </p:spPr>
        <p:txBody>
          <a:bodyPr wrap="square" rtlCol="0">
            <a:spAutoFit/>
          </a:bodyPr>
          <a:lstStyle/>
          <a:p>
            <a:r>
              <a:rPr lang="en-US" sz="1200" b="1" u="sng" dirty="0"/>
              <a:t>Maximizing the undervalued</a:t>
            </a:r>
            <a:r>
              <a:rPr lang="en-US" sz="1200" u="sng" dirty="0"/>
              <a:t>: 5 starters from 11/20 playoff match</a:t>
            </a:r>
          </a:p>
          <a:p>
            <a:endParaRPr lang="en-US" sz="1200" dirty="0"/>
          </a:p>
          <a:p>
            <a:r>
              <a:rPr lang="en-US" sz="1200" dirty="0"/>
              <a:t>* Anibal Godoy (MF) - </a:t>
            </a:r>
            <a:r>
              <a:rPr lang="en-US" sz="1200" b="0" i="0" dirty="0">
                <a:solidFill>
                  <a:srgbClr val="333333"/>
                </a:solidFill>
                <a:effectLst/>
              </a:rPr>
              <a:t>When he sent of general allocation money to San Jose for holding midfielder Anibal Godoy, many thought it was a comparable overspend. After all, Godoy turned 30 before opening day and </a:t>
            </a:r>
            <a:r>
              <a:rPr lang="en-US" sz="1200" b="0" i="0" dirty="0">
                <a:solidFill>
                  <a:srgbClr val="0000FF"/>
                </a:solidFill>
                <a:effectLst/>
              </a:rPr>
              <a:t>was never a factor for MLS Best XI consideration, offering six goals and assists apiece in his first 101 league appearances </a:t>
            </a:r>
            <a:r>
              <a:rPr lang="en-US" sz="1200" b="0" i="0" dirty="0">
                <a:solidFill>
                  <a:srgbClr val="333333"/>
                </a:solidFill>
                <a:effectLst/>
              </a:rPr>
              <a:t>and lacking the same league-wide admiration of midfield enforcers like Osvaldo Alonso, Diego Chara or Dax McCarty. </a:t>
            </a:r>
          </a:p>
          <a:p>
            <a:r>
              <a:rPr lang="en-US" sz="1200" b="0" i="0" dirty="0">
                <a:solidFill>
                  <a:srgbClr val="333333"/>
                </a:solidFill>
                <a:effectLst/>
              </a:rPr>
              <a:t>As Jacobs sees it, that’s a necessary price for a true starting central midfielder. He used Darlington Nagbe (acquired by Columbus this winter for just over $1 million of allocation money and an international slot) as the comparable: “We spent less than half of what Columbus spent, and Anibal’s wages are a third of what Nagbe makes. I have a really tough time believing Anibal is half or a third of the player that Nagbe is.” </a:t>
            </a:r>
            <a:endParaRPr lang="en-US" sz="1200" dirty="0"/>
          </a:p>
          <a:p>
            <a:endParaRPr lang="en-US" sz="1200" dirty="0"/>
          </a:p>
          <a:p>
            <a:r>
              <a:rPr lang="en-US" sz="1200" dirty="0"/>
              <a:t>* Walter McCarty (MF): “</a:t>
            </a:r>
            <a:r>
              <a:rPr lang="en-US" sz="1200" b="0" i="0" dirty="0">
                <a:solidFill>
                  <a:srgbClr val="333333"/>
                </a:solidFill>
                <a:effectLst/>
              </a:rPr>
              <a:t>Jacobs said he had contacted LAFC “at least once a month for 12 months” to gauge Zimmerman’s availability. ”</a:t>
            </a:r>
            <a:endParaRPr lang="en-US" sz="1200" dirty="0"/>
          </a:p>
          <a:p>
            <a:endParaRPr lang="en-US" sz="1200" dirty="0"/>
          </a:p>
          <a:p>
            <a:r>
              <a:rPr lang="en-US" sz="1200" dirty="0"/>
              <a:t>* Dave Romney (D) – acquired from LA Galaxy</a:t>
            </a:r>
          </a:p>
          <a:p>
            <a:endParaRPr lang="en-US" sz="1200" dirty="0"/>
          </a:p>
          <a:p>
            <a:r>
              <a:rPr lang="en-US" sz="1200" dirty="0"/>
              <a:t>* Joe Willis (GK) - goalkeeper Joe Willis (acquired from the Houston Dynamo on expansion draft day for </a:t>
            </a:r>
            <a:r>
              <a:rPr lang="en-US" sz="1200" dirty="0" err="1"/>
              <a:t>Zarek</a:t>
            </a:r>
            <a:r>
              <a:rPr lang="en-US" sz="1200" dirty="0"/>
              <a:t> Valentin) as </a:t>
            </a:r>
            <a:r>
              <a:rPr lang="en-US" sz="1200" dirty="0">
                <a:solidFill>
                  <a:srgbClr val="0000FF"/>
                </a:solidFill>
              </a:rPr>
              <a:t>he kept nine clean sheets in 23 starts, with an average of 0.96 goals allowed per game. </a:t>
            </a:r>
            <a:r>
              <a:rPr lang="en-US" sz="1200" dirty="0"/>
              <a:t>At 32, he should remain between the posts for the foreseeable future after years spent as a rotational option for Houston and D.C. United. He’ll have competition moving forward, however, as Nashville brought in former U.S. youth international Brady Scott on a free transfer from 1. FC Köln in August. </a:t>
            </a:r>
          </a:p>
          <a:p>
            <a:endParaRPr lang="en-US" sz="1200" dirty="0"/>
          </a:p>
          <a:p>
            <a:r>
              <a:rPr lang="en-US" sz="1200" dirty="0"/>
              <a:t>* Alex </a:t>
            </a:r>
            <a:r>
              <a:rPr lang="en-US" sz="1200" dirty="0" err="1"/>
              <a:t>Muyl</a:t>
            </a:r>
            <a:r>
              <a:rPr lang="en-US" sz="1200" dirty="0"/>
              <a:t> (MF) is their equivalent to the NBA’s vital “no stats all-star” role players.</a:t>
            </a:r>
          </a:p>
          <a:p>
            <a:endParaRPr lang="en-US" sz="1200" dirty="0"/>
          </a:p>
          <a:p>
            <a:r>
              <a:rPr lang="en-US" sz="1200" dirty="0"/>
              <a:t>* </a:t>
            </a:r>
            <a:r>
              <a:rPr lang="en-US" sz="1200" dirty="0" err="1"/>
              <a:t>Tah</a:t>
            </a:r>
            <a:r>
              <a:rPr lang="en-US" sz="1200" dirty="0"/>
              <a:t> </a:t>
            </a:r>
            <a:r>
              <a:rPr lang="en-US" sz="1200" dirty="0" err="1"/>
              <a:t>Anunga</a:t>
            </a:r>
            <a:r>
              <a:rPr lang="en-US" sz="1200" dirty="0"/>
              <a:t> (MF) </a:t>
            </a:r>
            <a:r>
              <a:rPr lang="en-US" sz="1200" b="0" i="0" dirty="0">
                <a:solidFill>
                  <a:srgbClr val="333333"/>
                </a:solidFill>
                <a:effectLst/>
              </a:rPr>
              <a:t>Signed for $50,000, </a:t>
            </a:r>
            <a:r>
              <a:rPr lang="en-US" sz="1200" b="0" i="0" dirty="0" err="1">
                <a:solidFill>
                  <a:srgbClr val="333333"/>
                </a:solidFill>
                <a:effectLst/>
              </a:rPr>
              <a:t>Anunga</a:t>
            </a:r>
            <a:r>
              <a:rPr lang="en-US" sz="1200" b="0" i="0" dirty="0">
                <a:solidFill>
                  <a:srgbClr val="333333"/>
                </a:solidFill>
                <a:effectLst/>
              </a:rPr>
              <a:t> </a:t>
            </a:r>
            <a:r>
              <a:rPr lang="en-US" sz="1200" b="0" i="0" dirty="0">
                <a:solidFill>
                  <a:srgbClr val="0000FF"/>
                </a:solidFill>
                <a:effectLst/>
              </a:rPr>
              <a:t>had been a USL best XI player with the Charleston Battery before signing this past winter. He’s looked the part in his first season, making eight starts and 14 appearances in total. </a:t>
            </a:r>
            <a:r>
              <a:rPr lang="en-US" sz="1200" b="0" i="0" dirty="0">
                <a:solidFill>
                  <a:srgbClr val="333333"/>
                </a:solidFill>
                <a:effectLst/>
              </a:rPr>
              <a:t>For MLS players with at least 500 minutes in 2020, he joins Godoy and McCarty among the league’s top 30 midfielders in terms of helping maintain possession (turnover rate), as well as ball recoveries per 90. While he’s been rotational this year, the 24-year-old is poised to play a greater role as the team’s veterans age.</a:t>
            </a:r>
            <a:endParaRPr lang="en-US" sz="1200" dirty="0"/>
          </a:p>
        </p:txBody>
      </p:sp>
      <p:pic>
        <p:nvPicPr>
          <p:cNvPr id="2" name="Picture 1">
            <a:extLst>
              <a:ext uri="{FF2B5EF4-FFF2-40B4-BE49-F238E27FC236}">
                <a16:creationId xmlns:a16="http://schemas.microsoft.com/office/drawing/2014/main" id="{F3C8A39A-B936-4ADC-A6E6-FDC96351D8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8000" y="838200"/>
            <a:ext cx="2133600" cy="3276600"/>
          </a:xfrm>
          <a:prstGeom prst="rect">
            <a:avLst/>
          </a:prstGeom>
        </p:spPr>
      </p:pic>
      <p:pic>
        <p:nvPicPr>
          <p:cNvPr id="3" name="Picture 2">
            <a:extLst>
              <a:ext uri="{FF2B5EF4-FFF2-40B4-BE49-F238E27FC236}">
                <a16:creationId xmlns:a16="http://schemas.microsoft.com/office/drawing/2014/main" id="{4808911A-FB75-4502-A842-7FB9A0CAB48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00924" y="4352925"/>
            <a:ext cx="1590676" cy="2276475"/>
          </a:xfrm>
          <a:prstGeom prst="rect">
            <a:avLst/>
          </a:prstGeom>
        </p:spPr>
      </p:pic>
      <p:pic>
        <p:nvPicPr>
          <p:cNvPr id="5" name="Picture 4">
            <a:extLst>
              <a:ext uri="{FF2B5EF4-FFF2-40B4-BE49-F238E27FC236}">
                <a16:creationId xmlns:a16="http://schemas.microsoft.com/office/drawing/2014/main" id="{EB4A74CE-AF37-4851-A9CB-2296F830D7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00923" y="4352925"/>
            <a:ext cx="838199" cy="228601"/>
          </a:xfrm>
          <a:prstGeom prst="rect">
            <a:avLst/>
          </a:prstGeom>
        </p:spPr>
      </p:pic>
      <p:pic>
        <p:nvPicPr>
          <p:cNvPr id="6" name="Picture 5">
            <a:extLst>
              <a:ext uri="{FF2B5EF4-FFF2-40B4-BE49-F238E27FC236}">
                <a16:creationId xmlns:a16="http://schemas.microsoft.com/office/drawing/2014/main" id="{8725A3D1-02B4-4BD5-A6A4-B04052ED2AC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72300" y="76200"/>
            <a:ext cx="1905000" cy="685800"/>
          </a:xfrm>
          <a:prstGeom prst="rect">
            <a:avLst/>
          </a:prstGeom>
          <a:ln w="15875">
            <a:solidFill>
              <a:srgbClr val="002060"/>
            </a:solidFill>
          </a:ln>
        </p:spPr>
      </p:pic>
    </p:spTree>
    <p:extLst>
      <p:ext uri="{BB962C8B-B14F-4D97-AF65-F5344CB8AC3E}">
        <p14:creationId xmlns:p14="http://schemas.microsoft.com/office/powerpoint/2010/main" val="1068244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EDEDE-863A-4381-9B14-61188B1754D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609600"/>
            <a:ext cx="4156364" cy="1143000"/>
          </a:xfrm>
          <a:prstGeom prst="rect">
            <a:avLst/>
          </a:prstGeom>
        </p:spPr>
      </p:pic>
      <p:pic>
        <p:nvPicPr>
          <p:cNvPr id="3" name="Picture 2">
            <a:extLst>
              <a:ext uri="{FF2B5EF4-FFF2-40B4-BE49-F238E27FC236}">
                <a16:creationId xmlns:a16="http://schemas.microsoft.com/office/drawing/2014/main" id="{080853D9-0277-46AB-8A6E-46AF934894C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86400" y="685800"/>
            <a:ext cx="3276600" cy="2743200"/>
          </a:xfrm>
          <a:prstGeom prst="rect">
            <a:avLst/>
          </a:prstGeom>
        </p:spPr>
      </p:pic>
      <p:sp>
        <p:nvSpPr>
          <p:cNvPr id="5" name="TextBox 4">
            <a:extLst>
              <a:ext uri="{FF2B5EF4-FFF2-40B4-BE49-F238E27FC236}">
                <a16:creationId xmlns:a16="http://schemas.microsoft.com/office/drawing/2014/main" id="{759402A3-DFD4-49A0-A94F-DCF1A7E41125}"/>
              </a:ext>
            </a:extLst>
          </p:cNvPr>
          <p:cNvSpPr txBox="1"/>
          <p:nvPr/>
        </p:nvSpPr>
        <p:spPr>
          <a:xfrm>
            <a:off x="152400" y="2018923"/>
            <a:ext cx="4572000" cy="4524315"/>
          </a:xfrm>
          <a:prstGeom prst="rect">
            <a:avLst/>
          </a:prstGeom>
          <a:noFill/>
        </p:spPr>
        <p:txBody>
          <a:bodyPr wrap="square">
            <a:spAutoFit/>
          </a:bodyPr>
          <a:lstStyle/>
          <a:p>
            <a:r>
              <a:rPr lang="en-US" sz="1200" b="0" i="0" dirty="0">
                <a:solidFill>
                  <a:srgbClr val="303030"/>
                </a:solidFill>
                <a:effectLst/>
                <a:latin typeface="Georgia Pro" panose="02040502050405020303" pitchFamily="18" charset="0"/>
              </a:rPr>
              <a:t>There's more to roster-building than baseball's data-driven </a:t>
            </a:r>
            <a:r>
              <a:rPr lang="en-US" sz="1200" b="0" i="0" dirty="0" err="1">
                <a:solidFill>
                  <a:srgbClr val="303030"/>
                </a:solidFill>
                <a:effectLst/>
                <a:latin typeface="Georgia Pro" panose="02040502050405020303" pitchFamily="18" charset="0"/>
              </a:rPr>
              <a:t>moneyball</a:t>
            </a:r>
            <a:r>
              <a:rPr lang="en-US" sz="1200" b="0" i="0" dirty="0">
                <a:solidFill>
                  <a:srgbClr val="303030"/>
                </a:solidFill>
                <a:effectLst/>
                <a:latin typeface="Georgia Pro" panose="02040502050405020303" pitchFamily="18" charset="0"/>
              </a:rPr>
              <a:t> approach, Nashville SC general manager Mike Jacobs says. It's about cohesion, too. </a:t>
            </a:r>
          </a:p>
          <a:p>
            <a:endParaRPr lang="en-US" sz="1200" dirty="0">
              <a:solidFill>
                <a:srgbClr val="303030"/>
              </a:solidFill>
              <a:latin typeface="Georgia Pro" panose="02040502050405020303" pitchFamily="18" charset="0"/>
            </a:endParaRPr>
          </a:p>
          <a:p>
            <a:r>
              <a:rPr lang="en-US" sz="1200" b="0" i="0" dirty="0">
                <a:solidFill>
                  <a:srgbClr val="303030"/>
                </a:solidFill>
                <a:effectLst/>
                <a:latin typeface="Georgia Pro" panose="02040502050405020303" pitchFamily="18" charset="0"/>
              </a:rPr>
              <a:t>In baseball, the concept consists of using player statistics such as RBIs and on-base percentage to </a:t>
            </a:r>
            <a:r>
              <a:rPr lang="en-US" sz="1200" b="1" i="0" dirty="0">
                <a:solidFill>
                  <a:srgbClr val="303030"/>
                </a:solidFill>
                <a:effectLst/>
                <a:latin typeface="Georgia Pro" panose="02040502050405020303" pitchFamily="18" charset="0"/>
              </a:rPr>
              <a:t>determine under-valued and over-valued players</a:t>
            </a:r>
            <a:r>
              <a:rPr lang="en-US" sz="1200" b="0" i="0" dirty="0">
                <a:solidFill>
                  <a:srgbClr val="303030"/>
                </a:solidFill>
                <a:effectLst/>
                <a:latin typeface="Georgia Pro" panose="02040502050405020303" pitchFamily="18" charset="0"/>
              </a:rPr>
              <a:t> with which to build a roster. In soccer, depending on the position, stats such as goals, assists and passes completed in the final third of the field are key metrics. </a:t>
            </a:r>
          </a:p>
          <a:p>
            <a:endParaRPr lang="en-US" sz="1200" dirty="0">
              <a:solidFill>
                <a:srgbClr val="303030"/>
              </a:solidFill>
              <a:latin typeface="Georgia Pro" panose="02040502050405020303" pitchFamily="18" charset="0"/>
            </a:endParaRPr>
          </a:p>
          <a:p>
            <a:r>
              <a:rPr lang="en-US" sz="1200" b="0" i="0" dirty="0">
                <a:solidFill>
                  <a:srgbClr val="303030"/>
                </a:solidFill>
                <a:effectLst/>
                <a:latin typeface="Georgia Pro" panose="02040502050405020303" pitchFamily="18" charset="0"/>
              </a:rPr>
              <a:t>One Nashville partnership showed cohesion and performance in the two matches before the season's suspension. </a:t>
            </a:r>
            <a:r>
              <a:rPr lang="en-US" sz="1200" b="0" i="0" dirty="0">
                <a:solidFill>
                  <a:srgbClr val="0000FF"/>
                </a:solidFill>
                <a:effectLst/>
                <a:latin typeface="Georgia Pro" panose="02040502050405020303" pitchFamily="18" charset="0"/>
              </a:rPr>
              <a:t>Midfielders Dax McCarty and Anibal Godoy have out-dueled the opposing central midfield in categories such as successful passes in the final third (77) compared to the combined opposition's 12 and interceptions (8) as opposed to the collective opponents' 3. </a:t>
            </a:r>
          </a:p>
          <a:p>
            <a:endParaRPr lang="en-US" sz="1200" dirty="0">
              <a:solidFill>
                <a:srgbClr val="303030"/>
              </a:solidFill>
              <a:latin typeface="Georgia Pro" panose="02040502050405020303" pitchFamily="18" charset="0"/>
            </a:endParaRPr>
          </a:p>
          <a:p>
            <a:r>
              <a:rPr lang="en-US" sz="1200" b="0" i="0" dirty="0">
                <a:solidFill>
                  <a:srgbClr val="303030"/>
                </a:solidFill>
                <a:effectLst/>
                <a:latin typeface="Georgia Pro" panose="02040502050405020303" pitchFamily="18" charset="0"/>
              </a:rPr>
              <a:t>Jacobs added that the center back partnership of Walker Zimmerman and Dave Romney wasn't created just because of individual talent. The left-footed Romney has the mobility to mark quick forwards and is a great passer, while the right-footed Zimmerman has the strength to mark the physical forwards and the height to defend aerial danger. It's a partnership that did not allow a Portland shot on goal after the 24th minute.</a:t>
            </a:r>
            <a:endParaRPr lang="en-US" sz="1200" dirty="0"/>
          </a:p>
        </p:txBody>
      </p:sp>
      <p:sp>
        <p:nvSpPr>
          <p:cNvPr id="6" name="TextBox 5">
            <a:extLst>
              <a:ext uri="{FF2B5EF4-FFF2-40B4-BE49-F238E27FC236}">
                <a16:creationId xmlns:a16="http://schemas.microsoft.com/office/drawing/2014/main" id="{A4583FB9-3970-4649-86E6-DB44BC7A8D23}"/>
              </a:ext>
            </a:extLst>
          </p:cNvPr>
          <p:cNvSpPr txBox="1"/>
          <p:nvPr/>
        </p:nvSpPr>
        <p:spPr>
          <a:xfrm>
            <a:off x="5562600" y="3810000"/>
            <a:ext cx="2743200" cy="1569660"/>
          </a:xfrm>
          <a:prstGeom prst="rect">
            <a:avLst/>
          </a:prstGeom>
          <a:noFill/>
          <a:ln w="15875">
            <a:solidFill>
              <a:srgbClr val="0000CC"/>
            </a:solidFill>
          </a:ln>
        </p:spPr>
        <p:txBody>
          <a:bodyPr wrap="square">
            <a:spAutoFit/>
          </a:bodyPr>
          <a:lstStyle/>
          <a:p>
            <a:r>
              <a:rPr lang="en-US" sz="1200" dirty="0"/>
              <a:t>* “We didn’t have a DP (No.) 9 until summer. It’s not like we couldn’t find one — that was by design. The biggest reason we waited was that we still think Daniel Ríos is a bright prospect in our league. He’s top-10 in MLS in expected goals per 90 minutes. </a:t>
            </a:r>
          </a:p>
        </p:txBody>
      </p:sp>
    </p:spTree>
    <p:extLst>
      <p:ext uri="{BB962C8B-B14F-4D97-AF65-F5344CB8AC3E}">
        <p14:creationId xmlns:p14="http://schemas.microsoft.com/office/powerpoint/2010/main" val="3830181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FE605-F84E-4963-BC73-D0ECE7FA59B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 y="762000"/>
            <a:ext cx="2743200" cy="533400"/>
          </a:xfrm>
          <a:prstGeom prst="rect">
            <a:avLst/>
          </a:prstGeom>
        </p:spPr>
      </p:pic>
      <p:sp>
        <p:nvSpPr>
          <p:cNvPr id="4" name="TextBox 3">
            <a:extLst>
              <a:ext uri="{FF2B5EF4-FFF2-40B4-BE49-F238E27FC236}">
                <a16:creationId xmlns:a16="http://schemas.microsoft.com/office/drawing/2014/main" id="{33BE67E7-9436-48F4-B9CE-640B982817D5}"/>
              </a:ext>
            </a:extLst>
          </p:cNvPr>
          <p:cNvSpPr txBox="1"/>
          <p:nvPr/>
        </p:nvSpPr>
        <p:spPr>
          <a:xfrm>
            <a:off x="457200" y="1447800"/>
            <a:ext cx="4572000" cy="2292935"/>
          </a:xfrm>
          <a:prstGeom prst="rect">
            <a:avLst/>
          </a:prstGeom>
          <a:noFill/>
        </p:spPr>
        <p:txBody>
          <a:bodyPr wrap="square">
            <a:spAutoFit/>
          </a:bodyPr>
          <a:lstStyle/>
          <a:p>
            <a:r>
              <a:rPr lang="en-US" sz="1100" b="0" i="0" dirty="0">
                <a:solidFill>
                  <a:srgbClr val="343434"/>
                </a:solidFill>
                <a:effectLst/>
                <a:latin typeface="arial" panose="020B0604020202020204" pitchFamily="34" charset="0"/>
              </a:rPr>
              <a:t>Nashville did all that with less money, and in keeping with a long-term plan that Jacobs believe will keep them competitive for years to come. While Miami’s international allure and leadership from David Beckham has prompted comparisons to high-spending sides like </a:t>
            </a:r>
            <a:r>
              <a:rPr lang="en-US" sz="1100" b="0" i="0" u="none" strike="noStrike" dirty="0">
                <a:solidFill>
                  <a:srgbClr val="127EB0"/>
                </a:solidFill>
                <a:effectLst/>
                <a:latin typeface="arial" panose="020B0604020202020204" pitchFamily="34" charset="0"/>
                <a:hlinkClick r:id="rId4"/>
              </a:rPr>
              <a:t>Atlanta United</a:t>
            </a:r>
            <a:r>
              <a:rPr lang="en-US" sz="1100" b="0" i="0" dirty="0">
                <a:solidFill>
                  <a:srgbClr val="343434"/>
                </a:solidFill>
                <a:effectLst/>
                <a:latin typeface="arial" panose="020B0604020202020204" pitchFamily="34" charset="0"/>
              </a:rPr>
              <a:t> and </a:t>
            </a:r>
            <a:r>
              <a:rPr lang="en-US" sz="1100" b="0" i="0" u="none" strike="noStrike" dirty="0">
                <a:solidFill>
                  <a:srgbClr val="127EB0"/>
                </a:solidFill>
                <a:effectLst/>
                <a:latin typeface="arial" panose="020B0604020202020204" pitchFamily="34" charset="0"/>
                <a:hlinkClick r:id="rId5"/>
              </a:rPr>
              <a:t>LAFC</a:t>
            </a:r>
            <a:r>
              <a:rPr lang="en-US" sz="1100" b="0" i="0" dirty="0">
                <a:solidFill>
                  <a:srgbClr val="343434"/>
                </a:solidFill>
                <a:effectLst/>
                <a:latin typeface="arial" panose="020B0604020202020204" pitchFamily="34" charset="0"/>
              </a:rPr>
              <a:t>, Nashville look to </a:t>
            </a:r>
            <a:r>
              <a:rPr lang="en-US" sz="1100" b="0" i="0" u="none" strike="noStrike" dirty="0">
                <a:solidFill>
                  <a:srgbClr val="127EB0"/>
                </a:solidFill>
                <a:effectLst/>
                <a:latin typeface="arial" panose="020B0604020202020204" pitchFamily="34" charset="0"/>
                <a:hlinkClick r:id="rId6"/>
              </a:rPr>
              <a:t>Sporting Kansas City</a:t>
            </a:r>
            <a:r>
              <a:rPr lang="en-US" sz="1100" b="0" i="0" dirty="0">
                <a:solidFill>
                  <a:srgbClr val="343434"/>
                </a:solidFill>
                <a:effectLst/>
                <a:latin typeface="arial" panose="020B0604020202020204" pitchFamily="34" charset="0"/>
              </a:rPr>
              <a:t> and the </a:t>
            </a:r>
            <a:r>
              <a:rPr lang="en-US" sz="1100" b="0" i="0" u="none" strike="noStrike" dirty="0">
                <a:solidFill>
                  <a:srgbClr val="127EB0"/>
                </a:solidFill>
                <a:effectLst/>
                <a:latin typeface="arial" panose="020B0604020202020204" pitchFamily="34" charset="0"/>
                <a:hlinkClick r:id="rId7"/>
              </a:rPr>
              <a:t>Portland Timbers</a:t>
            </a:r>
            <a:r>
              <a:rPr lang="en-US" sz="1100" b="0" i="0" dirty="0">
                <a:solidFill>
                  <a:srgbClr val="343434"/>
                </a:solidFill>
                <a:effectLst/>
                <a:latin typeface="arial" panose="020B0604020202020204" pitchFamily="34" charset="0"/>
              </a:rPr>
              <a:t> for inspiration — as well as a few cautionary tales elsewhere.</a:t>
            </a:r>
          </a:p>
          <a:p>
            <a:endParaRPr lang="en-US" sz="1100" b="0" i="0" dirty="0">
              <a:solidFill>
                <a:srgbClr val="343434"/>
              </a:solidFill>
              <a:effectLst/>
              <a:latin typeface="arial" panose="020B0604020202020204" pitchFamily="34" charset="0"/>
            </a:endParaRPr>
          </a:p>
          <a:p>
            <a:r>
              <a:rPr lang="en-US" sz="1100" b="0" i="0" dirty="0">
                <a:solidFill>
                  <a:srgbClr val="0000FF"/>
                </a:solidFill>
                <a:effectLst/>
                <a:latin typeface="arial" panose="020B0604020202020204" pitchFamily="34" charset="0"/>
              </a:rPr>
              <a:t>Nashville want to maximize the impact of every dollar spent; that’s not the same thing as penny-pinching. Jacobs describes how he flew out to Los Angeles to make an in-person presentation to the LAFC brass to lay out the data behind his offer for Zimmerman, and similarly to the LA Galaxy for his center-back partner Dave Romney.</a:t>
            </a:r>
            <a:endParaRPr lang="en-US" sz="1100" dirty="0">
              <a:solidFill>
                <a:srgbClr val="0000FF"/>
              </a:solidFill>
            </a:endParaRPr>
          </a:p>
        </p:txBody>
      </p:sp>
      <p:sp>
        <p:nvSpPr>
          <p:cNvPr id="5" name="TextBox 4">
            <a:extLst>
              <a:ext uri="{FF2B5EF4-FFF2-40B4-BE49-F238E27FC236}">
                <a16:creationId xmlns:a16="http://schemas.microsoft.com/office/drawing/2014/main" id="{9BCA68D6-BF5B-4E9D-87E0-D30087693536}"/>
              </a:ext>
            </a:extLst>
          </p:cNvPr>
          <p:cNvSpPr txBox="1"/>
          <p:nvPr/>
        </p:nvSpPr>
        <p:spPr>
          <a:xfrm>
            <a:off x="5181600" y="819060"/>
            <a:ext cx="3581400" cy="2893100"/>
          </a:xfrm>
          <a:prstGeom prst="rect">
            <a:avLst/>
          </a:prstGeom>
          <a:noFill/>
        </p:spPr>
        <p:txBody>
          <a:bodyPr wrap="square">
            <a:spAutoFit/>
          </a:bodyPr>
          <a:lstStyle/>
          <a:p>
            <a:r>
              <a:rPr lang="en-US" sz="1400" b="0" i="0" dirty="0">
                <a:solidFill>
                  <a:srgbClr val="333333"/>
                </a:solidFill>
                <a:effectLst/>
                <a:latin typeface="adobe-caslon-pro"/>
              </a:rPr>
              <a:t>“We have to stay a step ahead of everybody else,” Jacobs said. “We’re not </a:t>
            </a:r>
            <a:r>
              <a:rPr lang="en-US" sz="1400" b="0" i="0" dirty="0" err="1">
                <a:solidFill>
                  <a:srgbClr val="333333"/>
                </a:solidFill>
                <a:effectLst/>
                <a:latin typeface="adobe-caslon-pro"/>
              </a:rPr>
              <a:t>gonna</a:t>
            </a:r>
            <a:r>
              <a:rPr lang="en-US" sz="1400" b="0" i="0" dirty="0">
                <a:solidFill>
                  <a:srgbClr val="333333"/>
                </a:solidFill>
                <a:effectLst/>
                <a:latin typeface="adobe-caslon-pro"/>
              </a:rPr>
              <a:t> spend like Atlanta, Miami, Toronto or Seattle. We’ve got to try to unearth players in different avenues. Without sharing the shop secrets, I think until our academy can feed our first team, we’ve got to find creative ways to help feed our group. I’m really proud about (Brian). Any MLS club could have done that deal.”</a:t>
            </a:r>
          </a:p>
          <a:p>
            <a:endParaRPr lang="en-US" sz="1400" dirty="0">
              <a:solidFill>
                <a:srgbClr val="333333"/>
              </a:solidFill>
              <a:latin typeface="adobe-caslon-pro"/>
            </a:endParaRPr>
          </a:p>
          <a:p>
            <a:r>
              <a:rPr lang="en-US" sz="1400" b="0" i="0" dirty="0">
                <a:solidFill>
                  <a:srgbClr val="333333"/>
                </a:solidFill>
                <a:effectLst/>
                <a:latin typeface="adobe-caslon-pro"/>
              </a:rPr>
              <a:t>The goal isn’t to stay competitive in 2021 — it’s to make this the start of a long run of competitiveness akin to Seattle’s streak.</a:t>
            </a:r>
            <a:endParaRPr lang="en-US" sz="1400" dirty="0"/>
          </a:p>
        </p:txBody>
      </p:sp>
      <p:pic>
        <p:nvPicPr>
          <p:cNvPr id="6" name="Picture 2" descr="Cover 2/27/20">
            <a:extLst>
              <a:ext uri="{FF2B5EF4-FFF2-40B4-BE49-F238E27FC236}">
                <a16:creationId xmlns:a16="http://schemas.microsoft.com/office/drawing/2014/main" id="{FFABC90C-A82B-4A73-85DD-4F41486F505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86400" y="3798916"/>
            <a:ext cx="2514600" cy="292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462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DBB30-9C1C-434F-AEA7-84A735221D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1447800"/>
            <a:ext cx="3048000" cy="838200"/>
          </a:xfrm>
          <a:prstGeom prst="rect">
            <a:avLst/>
          </a:prstGeom>
        </p:spPr>
      </p:pic>
      <p:pic>
        <p:nvPicPr>
          <p:cNvPr id="5" name="Picture 4">
            <a:extLst>
              <a:ext uri="{FF2B5EF4-FFF2-40B4-BE49-F238E27FC236}">
                <a16:creationId xmlns:a16="http://schemas.microsoft.com/office/drawing/2014/main" id="{1D315160-3E81-48ED-8670-D4683EEBC53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1000" y="2438400"/>
            <a:ext cx="3352800" cy="2743200"/>
          </a:xfrm>
          <a:prstGeom prst="rect">
            <a:avLst/>
          </a:prstGeom>
        </p:spPr>
      </p:pic>
      <p:sp>
        <p:nvSpPr>
          <p:cNvPr id="7" name="TextBox 6">
            <a:extLst>
              <a:ext uri="{FF2B5EF4-FFF2-40B4-BE49-F238E27FC236}">
                <a16:creationId xmlns:a16="http://schemas.microsoft.com/office/drawing/2014/main" id="{26BA254A-F982-465B-BD5F-3B992CB7441C}"/>
              </a:ext>
            </a:extLst>
          </p:cNvPr>
          <p:cNvSpPr txBox="1"/>
          <p:nvPr/>
        </p:nvSpPr>
        <p:spPr>
          <a:xfrm>
            <a:off x="381000" y="457200"/>
            <a:ext cx="3048000" cy="954107"/>
          </a:xfrm>
          <a:prstGeom prst="rect">
            <a:avLst/>
          </a:prstGeom>
          <a:noFill/>
        </p:spPr>
        <p:txBody>
          <a:bodyPr wrap="square">
            <a:spAutoFit/>
          </a:bodyPr>
          <a:lstStyle/>
          <a:p>
            <a:r>
              <a:rPr lang="en-US" sz="1400" dirty="0">
                <a:solidFill>
                  <a:srgbClr val="303030"/>
                </a:solidFill>
                <a:latin typeface="Georgia Pro" panose="02040502050405020303" pitchFamily="18" charset="0"/>
              </a:rPr>
              <a:t>The final Designated Player (DP) piece: </a:t>
            </a:r>
            <a:r>
              <a:rPr lang="en-US" sz="1400" b="0" i="0" dirty="0">
                <a:solidFill>
                  <a:srgbClr val="303030"/>
                </a:solidFill>
                <a:effectLst/>
                <a:latin typeface="Georgia Pro" panose="02040502050405020303" pitchFamily="18" charset="0"/>
              </a:rPr>
              <a:t>Randall Leal and Hany Mukhtar as Nashville's three designated players. </a:t>
            </a:r>
            <a:endParaRPr lang="en-US" sz="1400" dirty="0"/>
          </a:p>
        </p:txBody>
      </p:sp>
      <p:pic>
        <p:nvPicPr>
          <p:cNvPr id="6" name="Picture 5">
            <a:extLst>
              <a:ext uri="{FF2B5EF4-FFF2-40B4-BE49-F238E27FC236}">
                <a16:creationId xmlns:a16="http://schemas.microsoft.com/office/drawing/2014/main" id="{14E2C2FD-E97D-4543-A5F7-B35F637A0F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19600" y="609600"/>
            <a:ext cx="4191000" cy="5238750"/>
          </a:xfrm>
          <a:prstGeom prst="rect">
            <a:avLst/>
          </a:prstGeom>
        </p:spPr>
      </p:pic>
    </p:spTree>
    <p:extLst>
      <p:ext uri="{BB962C8B-B14F-4D97-AF65-F5344CB8AC3E}">
        <p14:creationId xmlns:p14="http://schemas.microsoft.com/office/powerpoint/2010/main" val="3221093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A673E1-C2C6-4A83-8193-66AD2C0906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762000"/>
            <a:ext cx="4495800" cy="5009606"/>
          </a:xfrm>
          <a:prstGeom prst="rect">
            <a:avLst/>
          </a:prstGeom>
        </p:spPr>
      </p:pic>
      <p:sp>
        <p:nvSpPr>
          <p:cNvPr id="4" name="TextBox 3">
            <a:extLst>
              <a:ext uri="{FF2B5EF4-FFF2-40B4-BE49-F238E27FC236}">
                <a16:creationId xmlns:a16="http://schemas.microsoft.com/office/drawing/2014/main" id="{DC4C9CB8-3C36-4E40-AE87-7A8E8745EE9F}"/>
              </a:ext>
            </a:extLst>
          </p:cNvPr>
          <p:cNvSpPr txBox="1"/>
          <p:nvPr/>
        </p:nvSpPr>
        <p:spPr>
          <a:xfrm>
            <a:off x="304800" y="6096000"/>
            <a:ext cx="4572000" cy="461665"/>
          </a:xfrm>
          <a:prstGeom prst="rect">
            <a:avLst/>
          </a:prstGeom>
          <a:noFill/>
        </p:spPr>
        <p:txBody>
          <a:bodyPr wrap="square">
            <a:spAutoFit/>
          </a:bodyPr>
          <a:lstStyle/>
          <a:p>
            <a:r>
              <a:rPr lang="en-US" sz="1200" dirty="0">
                <a:hlinkClick r:id="rId4"/>
              </a:rPr>
              <a:t>https://twitter.com/MLS/status/1329077036686528525</a:t>
            </a:r>
            <a:endParaRPr lang="en-US" sz="1200" dirty="0"/>
          </a:p>
          <a:p>
            <a:endParaRPr lang="en-US" sz="1200" dirty="0"/>
          </a:p>
        </p:txBody>
      </p:sp>
      <p:sp>
        <p:nvSpPr>
          <p:cNvPr id="5" name="Down Arrow 5">
            <a:extLst>
              <a:ext uri="{FF2B5EF4-FFF2-40B4-BE49-F238E27FC236}">
                <a16:creationId xmlns:a16="http://schemas.microsoft.com/office/drawing/2014/main" id="{1A9CB8E5-54D8-488D-9DAB-6A02BF02DC44}"/>
              </a:ext>
            </a:extLst>
          </p:cNvPr>
          <p:cNvSpPr/>
          <p:nvPr/>
        </p:nvSpPr>
        <p:spPr>
          <a:xfrm>
            <a:off x="4267200" y="6096000"/>
            <a:ext cx="228600" cy="381000"/>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CBC268F-B7FB-40D7-B11C-3CEB1847014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48200" y="761999"/>
            <a:ext cx="4304270" cy="3317875"/>
          </a:xfrm>
          <a:prstGeom prst="rect">
            <a:avLst/>
          </a:prstGeom>
        </p:spPr>
      </p:pic>
      <p:sp>
        <p:nvSpPr>
          <p:cNvPr id="8" name="TextBox 7">
            <a:extLst>
              <a:ext uri="{FF2B5EF4-FFF2-40B4-BE49-F238E27FC236}">
                <a16:creationId xmlns:a16="http://schemas.microsoft.com/office/drawing/2014/main" id="{6A76061A-1E5E-4B76-9BAB-541B59077855}"/>
              </a:ext>
            </a:extLst>
          </p:cNvPr>
          <p:cNvSpPr txBox="1"/>
          <p:nvPr/>
        </p:nvSpPr>
        <p:spPr>
          <a:xfrm>
            <a:off x="7619999" y="4318495"/>
            <a:ext cx="1009135" cy="1785104"/>
          </a:xfrm>
          <a:prstGeom prst="rect">
            <a:avLst/>
          </a:prstGeom>
          <a:noFill/>
        </p:spPr>
        <p:txBody>
          <a:bodyPr wrap="square">
            <a:spAutoFit/>
          </a:bodyPr>
          <a:lstStyle/>
          <a:p>
            <a:r>
              <a:rPr lang="en-US" sz="1000" dirty="0">
                <a:hlinkClick r:id="rId6"/>
              </a:rPr>
              <a:t>https://www.nashvillesc.com/post/2020/11/18/walker-zimmerman-learns-he-has-been-named-mls-defender-year?autoplay=true</a:t>
            </a:r>
            <a:endParaRPr lang="en-US" sz="1000" dirty="0"/>
          </a:p>
          <a:p>
            <a:endParaRPr lang="en-US" sz="1000" dirty="0"/>
          </a:p>
        </p:txBody>
      </p:sp>
      <p:sp>
        <p:nvSpPr>
          <p:cNvPr id="9" name="Down Arrow 5">
            <a:extLst>
              <a:ext uri="{FF2B5EF4-FFF2-40B4-BE49-F238E27FC236}">
                <a16:creationId xmlns:a16="http://schemas.microsoft.com/office/drawing/2014/main" id="{04618C3D-CABA-41B2-971B-64BAABC2918B}"/>
              </a:ext>
            </a:extLst>
          </p:cNvPr>
          <p:cNvSpPr/>
          <p:nvPr/>
        </p:nvSpPr>
        <p:spPr>
          <a:xfrm>
            <a:off x="8514834" y="4419600"/>
            <a:ext cx="228600" cy="381000"/>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D7B2A31-665E-49EE-9AA9-BA88A0231FE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98084" y="4318495"/>
            <a:ext cx="2104762" cy="2295238"/>
          </a:xfrm>
          <a:prstGeom prst="rect">
            <a:avLst/>
          </a:prstGeom>
        </p:spPr>
      </p:pic>
    </p:spTree>
    <p:extLst>
      <p:ext uri="{BB962C8B-B14F-4D97-AF65-F5344CB8AC3E}">
        <p14:creationId xmlns:p14="http://schemas.microsoft.com/office/powerpoint/2010/main" val="1076328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8B8A52-1A60-42A7-926D-E8034C399771}"/>
              </a:ext>
            </a:extLst>
          </p:cNvPr>
          <p:cNvSpPr txBox="1"/>
          <p:nvPr/>
        </p:nvSpPr>
        <p:spPr>
          <a:xfrm>
            <a:off x="152400" y="439579"/>
            <a:ext cx="4572000" cy="923330"/>
          </a:xfrm>
          <a:prstGeom prst="rect">
            <a:avLst/>
          </a:prstGeom>
          <a:noFill/>
        </p:spPr>
        <p:txBody>
          <a:bodyPr wrap="square">
            <a:spAutoFit/>
          </a:bodyPr>
          <a:lstStyle/>
          <a:p>
            <a:pPr algn="l"/>
            <a:r>
              <a:rPr lang="en-US" b="1" i="0" dirty="0">
                <a:solidFill>
                  <a:srgbClr val="484848"/>
                </a:solidFill>
                <a:effectLst/>
                <a:latin typeface="din_bold"/>
              </a:rPr>
              <a:t>How Nashville SC became a historically good MLS expansion team and potential playoffs dark horse | Sam Jones</a:t>
            </a:r>
          </a:p>
        </p:txBody>
      </p:sp>
      <p:pic>
        <p:nvPicPr>
          <p:cNvPr id="4" name="Picture 3">
            <a:extLst>
              <a:ext uri="{FF2B5EF4-FFF2-40B4-BE49-F238E27FC236}">
                <a16:creationId xmlns:a16="http://schemas.microsoft.com/office/drawing/2014/main" id="{EED09F11-1954-4B2F-A19A-CB1F244BB3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5766" y="1524000"/>
            <a:ext cx="3741709" cy="1295400"/>
          </a:xfrm>
          <a:prstGeom prst="rect">
            <a:avLst/>
          </a:prstGeom>
        </p:spPr>
      </p:pic>
      <p:pic>
        <p:nvPicPr>
          <p:cNvPr id="5" name="Picture 4">
            <a:extLst>
              <a:ext uri="{FF2B5EF4-FFF2-40B4-BE49-F238E27FC236}">
                <a16:creationId xmlns:a16="http://schemas.microsoft.com/office/drawing/2014/main" id="{3CE497CC-8AF6-42D4-BE1C-BA741E8D7D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6241" y="3099375"/>
            <a:ext cx="3556001" cy="1524000"/>
          </a:xfrm>
          <a:prstGeom prst="rect">
            <a:avLst/>
          </a:prstGeom>
        </p:spPr>
      </p:pic>
      <p:sp>
        <p:nvSpPr>
          <p:cNvPr id="7" name="TextBox 6">
            <a:extLst>
              <a:ext uri="{FF2B5EF4-FFF2-40B4-BE49-F238E27FC236}">
                <a16:creationId xmlns:a16="http://schemas.microsoft.com/office/drawing/2014/main" id="{528D0DE2-05D9-4281-B1A0-FDA511D50EBB}"/>
              </a:ext>
            </a:extLst>
          </p:cNvPr>
          <p:cNvSpPr txBox="1"/>
          <p:nvPr/>
        </p:nvSpPr>
        <p:spPr>
          <a:xfrm>
            <a:off x="381000" y="5943600"/>
            <a:ext cx="8077200" cy="646331"/>
          </a:xfrm>
          <a:prstGeom prst="rect">
            <a:avLst/>
          </a:prstGeom>
          <a:noFill/>
        </p:spPr>
        <p:txBody>
          <a:bodyPr wrap="square">
            <a:spAutoFit/>
          </a:bodyPr>
          <a:lstStyle/>
          <a:p>
            <a:r>
              <a:rPr lang="en-US" sz="1200" b="0" i="0" dirty="0">
                <a:solidFill>
                  <a:srgbClr val="343434"/>
                </a:solidFill>
                <a:effectLst/>
                <a:latin typeface="arial" panose="020B0604020202020204" pitchFamily="34" charset="0"/>
              </a:rPr>
              <a:t>The decision to build the team from back to front made a lot of sense for the makeup and infrastructure of the club. But to their full credit, they haven’t just sat on their hands and accepted life in a soccer purgatory where they play 0-0 games each time out.</a:t>
            </a:r>
            <a:endParaRPr lang="en-US" sz="1200" dirty="0"/>
          </a:p>
        </p:txBody>
      </p:sp>
      <p:pic>
        <p:nvPicPr>
          <p:cNvPr id="8" name="Picture 7">
            <a:extLst>
              <a:ext uri="{FF2B5EF4-FFF2-40B4-BE49-F238E27FC236}">
                <a16:creationId xmlns:a16="http://schemas.microsoft.com/office/drawing/2014/main" id="{C5A7E3D0-4853-43CC-901C-0F3612A04F7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99369" y="1524000"/>
            <a:ext cx="4749340" cy="2931691"/>
          </a:xfrm>
          <a:prstGeom prst="rect">
            <a:avLst/>
          </a:prstGeom>
        </p:spPr>
      </p:pic>
    </p:spTree>
    <p:extLst>
      <p:ext uri="{BB962C8B-B14F-4D97-AF65-F5344CB8AC3E}">
        <p14:creationId xmlns:p14="http://schemas.microsoft.com/office/powerpoint/2010/main" val="1262410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38AE2-7D35-4886-80FB-FBAD217DB8DE}"/>
              </a:ext>
            </a:extLst>
          </p:cNvPr>
          <p:cNvSpPr txBox="1"/>
          <p:nvPr/>
        </p:nvSpPr>
        <p:spPr>
          <a:xfrm>
            <a:off x="136555" y="457200"/>
            <a:ext cx="1697901" cy="369332"/>
          </a:xfrm>
          <a:prstGeom prst="rect">
            <a:avLst/>
          </a:prstGeom>
          <a:noFill/>
        </p:spPr>
        <p:txBody>
          <a:bodyPr wrap="none" rtlCol="0">
            <a:spAutoFit/>
          </a:bodyPr>
          <a:lstStyle/>
          <a:p>
            <a:r>
              <a:rPr lang="en-US" dirty="0"/>
              <a:t>Inter Miami CF</a:t>
            </a:r>
          </a:p>
        </p:txBody>
      </p:sp>
      <p:pic>
        <p:nvPicPr>
          <p:cNvPr id="3" name="Picture 2">
            <a:extLst>
              <a:ext uri="{FF2B5EF4-FFF2-40B4-BE49-F238E27FC236}">
                <a16:creationId xmlns:a16="http://schemas.microsoft.com/office/drawing/2014/main" id="{6D5602C5-DD55-4353-B907-FE1C4453656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6555" y="2310096"/>
            <a:ext cx="4189491" cy="1804704"/>
          </a:xfrm>
          <a:prstGeom prst="rect">
            <a:avLst/>
          </a:prstGeom>
        </p:spPr>
      </p:pic>
      <p:pic>
        <p:nvPicPr>
          <p:cNvPr id="4" name="Picture 3">
            <a:extLst>
              <a:ext uri="{FF2B5EF4-FFF2-40B4-BE49-F238E27FC236}">
                <a16:creationId xmlns:a16="http://schemas.microsoft.com/office/drawing/2014/main" id="{D3C4ABB6-A89F-43F9-87B4-32278AF6DB3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 y="1190271"/>
            <a:ext cx="3276600" cy="926296"/>
          </a:xfrm>
          <a:prstGeom prst="rect">
            <a:avLst/>
          </a:prstGeom>
        </p:spPr>
      </p:pic>
      <p:sp>
        <p:nvSpPr>
          <p:cNvPr id="6" name="TextBox 5">
            <a:extLst>
              <a:ext uri="{FF2B5EF4-FFF2-40B4-BE49-F238E27FC236}">
                <a16:creationId xmlns:a16="http://schemas.microsoft.com/office/drawing/2014/main" id="{C677265C-8E58-46F6-983C-5553334CD3FD}"/>
              </a:ext>
            </a:extLst>
          </p:cNvPr>
          <p:cNvSpPr txBox="1"/>
          <p:nvPr/>
        </p:nvSpPr>
        <p:spPr>
          <a:xfrm>
            <a:off x="140331" y="4376910"/>
            <a:ext cx="4572000" cy="1754326"/>
          </a:xfrm>
          <a:prstGeom prst="rect">
            <a:avLst/>
          </a:prstGeom>
          <a:noFill/>
        </p:spPr>
        <p:txBody>
          <a:bodyPr wrap="square">
            <a:spAutoFit/>
          </a:bodyPr>
          <a:lstStyle/>
          <a:p>
            <a:r>
              <a:rPr lang="en-US" sz="1200" b="0" i="0" dirty="0">
                <a:solidFill>
                  <a:srgbClr val="343434"/>
                </a:solidFill>
                <a:effectLst/>
                <a:latin typeface="arial" panose="020B0604020202020204" pitchFamily="34" charset="0"/>
              </a:rPr>
              <a:t>2019 Concacaf Gold Cup, two-time Concacaf Champions League, and three-time Liga MX champion, Mexican international Rodolfo Pizarro as the Club’s second Designated Player. </a:t>
            </a:r>
          </a:p>
          <a:p>
            <a:endParaRPr lang="en-US" sz="1200" dirty="0">
              <a:solidFill>
                <a:srgbClr val="343434"/>
              </a:solidFill>
              <a:latin typeface="arial" panose="020B0604020202020204" pitchFamily="34" charset="0"/>
            </a:endParaRPr>
          </a:p>
          <a:p>
            <a:r>
              <a:rPr lang="en-US" sz="1200" dirty="0">
                <a:solidFill>
                  <a:srgbClr val="343434"/>
                </a:solidFill>
                <a:latin typeface="arial" panose="020B0604020202020204" pitchFamily="34" charset="0"/>
              </a:rPr>
              <a:t>Salary: $4.9M – 6</a:t>
            </a:r>
            <a:r>
              <a:rPr lang="en-US" sz="1200" baseline="30000" dirty="0">
                <a:solidFill>
                  <a:srgbClr val="343434"/>
                </a:solidFill>
                <a:latin typeface="arial" panose="020B0604020202020204" pitchFamily="34" charset="0"/>
              </a:rPr>
              <a:t>th</a:t>
            </a:r>
            <a:r>
              <a:rPr lang="en-US" sz="1200" dirty="0">
                <a:solidFill>
                  <a:srgbClr val="343434"/>
                </a:solidFill>
                <a:latin typeface="arial" panose="020B0604020202020204" pitchFamily="34" charset="0"/>
              </a:rPr>
              <a:t> highest in MLS</a:t>
            </a:r>
          </a:p>
          <a:p>
            <a:endParaRPr lang="en-US" sz="1200" dirty="0">
              <a:solidFill>
                <a:srgbClr val="343434"/>
              </a:solidFill>
              <a:latin typeface="arial" panose="020B0604020202020204" pitchFamily="34" charset="0"/>
            </a:endParaRPr>
          </a:p>
          <a:p>
            <a:r>
              <a:rPr lang="en-US" sz="1200" dirty="0">
                <a:solidFill>
                  <a:srgbClr val="343434"/>
                </a:solidFill>
                <a:latin typeface="arial" panose="020B0604020202020204" pitchFamily="34" charset="0"/>
              </a:rPr>
              <a:t>Twitter: 530,000 followers</a:t>
            </a:r>
          </a:p>
          <a:p>
            <a:r>
              <a:rPr lang="en-US" sz="1200" dirty="0">
                <a:solidFill>
                  <a:srgbClr val="343434"/>
                </a:solidFill>
                <a:latin typeface="arial" panose="020B0604020202020204" pitchFamily="34" charset="0"/>
              </a:rPr>
              <a:t>Instagram: 1M followers</a:t>
            </a:r>
            <a:endParaRPr lang="en-US" sz="1200" dirty="0"/>
          </a:p>
        </p:txBody>
      </p:sp>
      <p:pic>
        <p:nvPicPr>
          <p:cNvPr id="7" name="Picture 6">
            <a:extLst>
              <a:ext uri="{FF2B5EF4-FFF2-40B4-BE49-F238E27FC236}">
                <a16:creationId xmlns:a16="http://schemas.microsoft.com/office/drawing/2014/main" id="{5984EE78-E9A0-4D68-BA91-E85E77762E8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00600" y="2069448"/>
            <a:ext cx="3962400" cy="2286000"/>
          </a:xfrm>
          <a:prstGeom prst="rect">
            <a:avLst/>
          </a:prstGeom>
        </p:spPr>
      </p:pic>
      <p:pic>
        <p:nvPicPr>
          <p:cNvPr id="8" name="Picture 7">
            <a:extLst>
              <a:ext uri="{FF2B5EF4-FFF2-40B4-BE49-F238E27FC236}">
                <a16:creationId xmlns:a16="http://schemas.microsoft.com/office/drawing/2014/main" id="{9A107A9F-F59E-4E33-9E2C-EE1D4777D35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00600" y="1190271"/>
            <a:ext cx="2934078" cy="703056"/>
          </a:xfrm>
          <a:prstGeom prst="rect">
            <a:avLst/>
          </a:prstGeom>
        </p:spPr>
      </p:pic>
      <p:sp>
        <p:nvSpPr>
          <p:cNvPr id="10" name="TextBox 9">
            <a:extLst>
              <a:ext uri="{FF2B5EF4-FFF2-40B4-BE49-F238E27FC236}">
                <a16:creationId xmlns:a16="http://schemas.microsoft.com/office/drawing/2014/main" id="{524C483C-DEEB-41F8-A4D9-90DEC818FCDF}"/>
              </a:ext>
            </a:extLst>
          </p:cNvPr>
          <p:cNvSpPr txBox="1"/>
          <p:nvPr/>
        </p:nvSpPr>
        <p:spPr>
          <a:xfrm>
            <a:off x="4834551" y="4531569"/>
            <a:ext cx="3733800" cy="1938992"/>
          </a:xfrm>
          <a:prstGeom prst="rect">
            <a:avLst/>
          </a:prstGeom>
          <a:noFill/>
        </p:spPr>
        <p:txBody>
          <a:bodyPr wrap="square">
            <a:spAutoFit/>
          </a:bodyPr>
          <a:lstStyle/>
          <a:p>
            <a:r>
              <a:rPr lang="en-US" sz="1200" b="0" i="0" dirty="0">
                <a:solidFill>
                  <a:srgbClr val="343434"/>
                </a:solidFill>
                <a:effectLst/>
                <a:latin typeface="arial" panose="020B0604020202020204" pitchFamily="34" charset="0"/>
              </a:rPr>
              <a:t>Record-breaking </a:t>
            </a:r>
            <a:r>
              <a:rPr lang="en-US" sz="1200" b="0" i="0" dirty="0" err="1">
                <a:solidFill>
                  <a:srgbClr val="343434"/>
                </a:solidFill>
                <a:effectLst/>
                <a:latin typeface="arial" panose="020B0604020202020204" pitchFamily="34" charset="0"/>
              </a:rPr>
              <a:t>goalscorer</a:t>
            </a:r>
            <a:r>
              <a:rPr lang="en-US" sz="1200" b="0" i="0" dirty="0">
                <a:solidFill>
                  <a:srgbClr val="343434"/>
                </a:solidFill>
                <a:effectLst/>
                <a:latin typeface="arial" panose="020B0604020202020204" pitchFamily="34" charset="0"/>
              </a:rPr>
              <a:t> and three-time </a:t>
            </a:r>
            <a:r>
              <a:rPr lang="en-US" sz="1200" b="0" i="0" dirty="0" err="1">
                <a:solidFill>
                  <a:srgbClr val="343434"/>
                </a:solidFill>
                <a:effectLst/>
                <a:latin typeface="arial" panose="020B0604020202020204" pitchFamily="34" charset="0"/>
              </a:rPr>
              <a:t>LaLiga</a:t>
            </a:r>
            <a:r>
              <a:rPr lang="en-US" sz="1200" b="0" i="0" dirty="0">
                <a:solidFill>
                  <a:srgbClr val="343434"/>
                </a:solidFill>
                <a:effectLst/>
                <a:latin typeface="arial" panose="020B0604020202020204" pitchFamily="34" charset="0"/>
              </a:rPr>
              <a:t> and Serie A winner Gonzalo Higuaín as a Designated Player. The Argentine forward joins Inter Miami after leading Juventus FC to the 2019-20 Serie A title.</a:t>
            </a:r>
          </a:p>
          <a:p>
            <a:endParaRPr lang="en-US" sz="1200" dirty="0">
              <a:solidFill>
                <a:srgbClr val="343434"/>
              </a:solidFill>
              <a:latin typeface="arial" panose="020B0604020202020204" pitchFamily="34" charset="0"/>
            </a:endParaRPr>
          </a:p>
          <a:p>
            <a:r>
              <a:rPr lang="en-US" sz="1200" b="0" i="0" dirty="0">
                <a:solidFill>
                  <a:srgbClr val="343434"/>
                </a:solidFill>
                <a:effectLst/>
                <a:latin typeface="arial" panose="020B0604020202020204" pitchFamily="34" charset="0"/>
              </a:rPr>
              <a:t>Salary: $8.8M – highest in MLS</a:t>
            </a:r>
          </a:p>
          <a:p>
            <a:endParaRPr lang="en-US" sz="1200" dirty="0">
              <a:solidFill>
                <a:srgbClr val="343434"/>
              </a:solidFill>
              <a:latin typeface="arial" panose="020B0604020202020204" pitchFamily="34" charset="0"/>
            </a:endParaRPr>
          </a:p>
          <a:p>
            <a:r>
              <a:rPr lang="en-US" sz="1200" b="0" i="0" dirty="0">
                <a:solidFill>
                  <a:srgbClr val="343434"/>
                </a:solidFill>
                <a:effectLst/>
                <a:latin typeface="arial" panose="020B0604020202020204" pitchFamily="34" charset="0"/>
              </a:rPr>
              <a:t>Twitter: 6.6M followers</a:t>
            </a:r>
          </a:p>
          <a:p>
            <a:r>
              <a:rPr lang="en-US" sz="1200" dirty="0">
                <a:solidFill>
                  <a:srgbClr val="343434"/>
                </a:solidFill>
                <a:latin typeface="arial" panose="020B0604020202020204" pitchFamily="34" charset="0"/>
              </a:rPr>
              <a:t>Instagram: 3M followers</a:t>
            </a:r>
            <a:endParaRPr lang="en-US" sz="1200" dirty="0"/>
          </a:p>
        </p:txBody>
      </p:sp>
      <p:cxnSp>
        <p:nvCxnSpPr>
          <p:cNvPr id="12" name="Straight Connector 11">
            <a:extLst>
              <a:ext uri="{FF2B5EF4-FFF2-40B4-BE49-F238E27FC236}">
                <a16:creationId xmlns:a16="http://schemas.microsoft.com/office/drawing/2014/main" id="{A0322EE0-855A-4989-906D-186CDC7AA369}"/>
              </a:ext>
            </a:extLst>
          </p:cNvPr>
          <p:cNvCxnSpPr/>
          <p:nvPr/>
        </p:nvCxnSpPr>
        <p:spPr>
          <a:xfrm>
            <a:off x="4572000" y="533400"/>
            <a:ext cx="0" cy="6096000"/>
          </a:xfrm>
          <a:prstGeom prst="line">
            <a:avLst/>
          </a:prstGeom>
          <a:ln w="19050">
            <a:solidFill>
              <a:srgbClr val="0C0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518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745D475-5372-445C-B3F4-D5CD1BE1978B}"/>
              </a:ext>
            </a:extLst>
          </p:cNvPr>
          <p:cNvGrpSpPr/>
          <p:nvPr/>
        </p:nvGrpSpPr>
        <p:grpSpPr>
          <a:xfrm>
            <a:off x="522402" y="647700"/>
            <a:ext cx="6411798" cy="1805578"/>
            <a:chOff x="522402" y="647700"/>
            <a:chExt cx="4735398" cy="1333500"/>
          </a:xfrm>
        </p:grpSpPr>
        <p:pic>
          <p:nvPicPr>
            <p:cNvPr id="4" name="Picture 3">
              <a:extLst>
                <a:ext uri="{FF2B5EF4-FFF2-40B4-BE49-F238E27FC236}">
                  <a16:creationId xmlns:a16="http://schemas.microsoft.com/office/drawing/2014/main" id="{4B113FC0-999A-4FAE-9A9A-E3694048EB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2402" y="1447800"/>
              <a:ext cx="4724400" cy="533400"/>
            </a:xfrm>
            <a:prstGeom prst="rect">
              <a:avLst/>
            </a:prstGeom>
          </p:spPr>
        </p:pic>
        <p:pic>
          <p:nvPicPr>
            <p:cNvPr id="5" name="Picture 4">
              <a:extLst>
                <a:ext uri="{FF2B5EF4-FFF2-40B4-BE49-F238E27FC236}">
                  <a16:creationId xmlns:a16="http://schemas.microsoft.com/office/drawing/2014/main" id="{50286D30-9506-4000-99D4-D8172808BF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3400" y="647700"/>
              <a:ext cx="4724400" cy="800100"/>
            </a:xfrm>
            <a:prstGeom prst="rect">
              <a:avLst/>
            </a:prstGeom>
          </p:spPr>
        </p:pic>
      </p:grpSp>
      <p:pic>
        <p:nvPicPr>
          <p:cNvPr id="7" name="Picture 6">
            <a:extLst>
              <a:ext uri="{FF2B5EF4-FFF2-40B4-BE49-F238E27FC236}">
                <a16:creationId xmlns:a16="http://schemas.microsoft.com/office/drawing/2014/main" id="{8633D9BF-7B7B-4F06-9575-E3ED56F3B32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64046" y="2590799"/>
            <a:ext cx="6284554" cy="3947665"/>
          </a:xfrm>
          <a:prstGeom prst="rect">
            <a:avLst/>
          </a:prstGeom>
          <a:ln w="19050">
            <a:solidFill>
              <a:schemeClr val="tx1"/>
            </a:solidFill>
          </a:ln>
        </p:spPr>
      </p:pic>
      <p:pic>
        <p:nvPicPr>
          <p:cNvPr id="3074" name="Picture 2" descr="Stats Perform">
            <a:extLst>
              <a:ext uri="{FF2B5EF4-FFF2-40B4-BE49-F238E27FC236}">
                <a16:creationId xmlns:a16="http://schemas.microsoft.com/office/drawing/2014/main" id="{0B2D2C3E-28FB-46D4-B34C-658147214F4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37087" y="234981"/>
            <a:ext cx="1834269" cy="6362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6D91E53-81D5-48FB-8F7C-6F2E9F65B55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66696" y="893239"/>
            <a:ext cx="742368" cy="3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878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1CA9B70-5E3A-498E-9C91-B113D104EF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47800" y="76200"/>
            <a:ext cx="6438900" cy="66609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04CFC0-BEDD-47F3-B751-0674ABE14B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15616" y="297656"/>
            <a:ext cx="742368" cy="3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2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4ADB4F-A8BE-4D40-9897-DE48A0EB1AB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100" y="76200"/>
            <a:ext cx="6725266" cy="5874409"/>
          </a:xfrm>
          <a:prstGeom prst="rect">
            <a:avLst/>
          </a:prstGeom>
          <a:ln w="19050">
            <a:solidFill>
              <a:srgbClr val="002060"/>
            </a:solidFill>
          </a:ln>
        </p:spPr>
      </p:pic>
      <p:sp>
        <p:nvSpPr>
          <p:cNvPr id="4" name="TextBox 3">
            <a:extLst>
              <a:ext uri="{FF2B5EF4-FFF2-40B4-BE49-F238E27FC236}">
                <a16:creationId xmlns:a16="http://schemas.microsoft.com/office/drawing/2014/main" id="{B58B9132-81B8-40A1-938D-FC6D94A1C519}"/>
              </a:ext>
            </a:extLst>
          </p:cNvPr>
          <p:cNvSpPr txBox="1"/>
          <p:nvPr/>
        </p:nvSpPr>
        <p:spPr>
          <a:xfrm>
            <a:off x="38100" y="5950609"/>
            <a:ext cx="8774678" cy="830997"/>
          </a:xfrm>
          <a:prstGeom prst="rect">
            <a:avLst/>
          </a:prstGeom>
          <a:noFill/>
        </p:spPr>
        <p:txBody>
          <a:bodyPr wrap="square">
            <a:spAutoFit/>
          </a:bodyPr>
          <a:lstStyle/>
          <a:p>
            <a:pPr marR="0" lvl="0">
              <a:spcBef>
                <a:spcPts val="0"/>
              </a:spcBef>
              <a:spcAft>
                <a:spcPts val="900"/>
              </a:spcAft>
              <a:buSzPts val="1000"/>
              <a:tabLst>
                <a:tab pos="457200" algn="l"/>
              </a:tabLst>
            </a:pPr>
            <a:r>
              <a:rPr lang="en-US" sz="1600" dirty="0">
                <a:solidFill>
                  <a:schemeClr val="tx1"/>
                </a:solidFill>
                <a:effectLst/>
              </a:rPr>
              <a:t>The Rays were one of only three teams to average fewer than 10,000 fans at home games in 2021, despite winning more regular-season games than all but two teams and making it to the World Series the previous year.</a:t>
            </a:r>
            <a:endParaRPr lang="en-US" sz="1400" dirty="0">
              <a:solidFill>
                <a:schemeClr val="tx1"/>
              </a:solidFill>
              <a:effectLst/>
            </a:endParaRPr>
          </a:p>
        </p:txBody>
      </p:sp>
    </p:spTree>
    <p:extLst>
      <p:ext uri="{BB962C8B-B14F-4D97-AF65-F5344CB8AC3E}">
        <p14:creationId xmlns:p14="http://schemas.microsoft.com/office/powerpoint/2010/main" val="1286650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E568-7088-41ED-A20D-0DC5071F18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D3621B-B8DC-4570-94C3-10A8E37FC0A6}"/>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6615F4CE-6E70-40B8-995C-5B8BDF6211C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8891" y="203993"/>
            <a:ext cx="8666217" cy="6450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815241-3781-40E0-99C8-B32E45D547E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00710" y="297656"/>
            <a:ext cx="742368" cy="31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04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963BAC-503E-4EE2-8755-AC1E0E2AF2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7216" y="273844"/>
            <a:ext cx="5033458" cy="3231356"/>
          </a:xfrm>
          <a:prstGeom prst="rect">
            <a:avLst/>
          </a:prstGeom>
        </p:spPr>
      </p:pic>
      <p:pic>
        <p:nvPicPr>
          <p:cNvPr id="4" name="Picture 3">
            <a:extLst>
              <a:ext uri="{FF2B5EF4-FFF2-40B4-BE49-F238E27FC236}">
                <a16:creationId xmlns:a16="http://schemas.microsoft.com/office/drawing/2014/main" id="{499FB90F-3694-4FAC-90B7-5E8A3D1CCC9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2"/>
          <a:stretch/>
        </p:blipFill>
        <p:spPr>
          <a:xfrm>
            <a:off x="6781800" y="533400"/>
            <a:ext cx="1333500" cy="547688"/>
          </a:xfrm>
          <a:prstGeom prst="rect">
            <a:avLst/>
          </a:prstGeom>
        </p:spPr>
      </p:pic>
      <p:pic>
        <p:nvPicPr>
          <p:cNvPr id="5" name="Picture 4">
            <a:extLst>
              <a:ext uri="{FF2B5EF4-FFF2-40B4-BE49-F238E27FC236}">
                <a16:creationId xmlns:a16="http://schemas.microsoft.com/office/drawing/2014/main" id="{CFEC508E-BD41-4B0A-86E8-C63A4CA48F4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43600" y="1250068"/>
            <a:ext cx="2743200" cy="5103107"/>
          </a:xfrm>
          <a:prstGeom prst="rect">
            <a:avLst/>
          </a:prstGeom>
        </p:spPr>
      </p:pic>
      <p:pic>
        <p:nvPicPr>
          <p:cNvPr id="6" name="Picture 5">
            <a:extLst>
              <a:ext uri="{FF2B5EF4-FFF2-40B4-BE49-F238E27FC236}">
                <a16:creationId xmlns:a16="http://schemas.microsoft.com/office/drawing/2014/main" id="{E638D34B-76EE-42EE-BA22-C7074B83291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370290" y="3626644"/>
            <a:ext cx="3201710" cy="3231356"/>
          </a:xfrm>
          <a:prstGeom prst="rect">
            <a:avLst/>
          </a:prstGeom>
        </p:spPr>
      </p:pic>
    </p:spTree>
    <p:extLst>
      <p:ext uri="{BB962C8B-B14F-4D97-AF65-F5344CB8AC3E}">
        <p14:creationId xmlns:p14="http://schemas.microsoft.com/office/powerpoint/2010/main" val="2605031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8F13B-02AE-4ED9-B9AE-60EB02133B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0200" y="685801"/>
            <a:ext cx="6182894" cy="5777458"/>
          </a:xfrm>
          <a:prstGeom prst="rect">
            <a:avLst/>
          </a:prstGeom>
        </p:spPr>
      </p:pic>
    </p:spTree>
    <p:extLst>
      <p:ext uri="{BB962C8B-B14F-4D97-AF65-F5344CB8AC3E}">
        <p14:creationId xmlns:p14="http://schemas.microsoft.com/office/powerpoint/2010/main" val="2339044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62272-D780-40BD-A6E1-401B64F5BF5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90975" y="468695"/>
            <a:ext cx="5029200" cy="3208282"/>
          </a:xfrm>
          <a:prstGeom prst="rect">
            <a:avLst/>
          </a:prstGeom>
        </p:spPr>
      </p:pic>
      <p:pic>
        <p:nvPicPr>
          <p:cNvPr id="5" name="Picture 4">
            <a:extLst>
              <a:ext uri="{FF2B5EF4-FFF2-40B4-BE49-F238E27FC236}">
                <a16:creationId xmlns:a16="http://schemas.microsoft.com/office/drawing/2014/main" id="{2320A720-022B-4A45-80EA-C7858F29A1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0" y="4066801"/>
            <a:ext cx="5581651" cy="2332029"/>
          </a:xfrm>
          <a:prstGeom prst="rect">
            <a:avLst/>
          </a:prstGeom>
        </p:spPr>
      </p:pic>
      <p:pic>
        <p:nvPicPr>
          <p:cNvPr id="6" name="Picture 5">
            <a:extLst>
              <a:ext uri="{FF2B5EF4-FFF2-40B4-BE49-F238E27FC236}">
                <a16:creationId xmlns:a16="http://schemas.microsoft.com/office/drawing/2014/main" id="{42766097-E980-4647-9343-C1AFF72A9A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8600" y="104775"/>
            <a:ext cx="3086100" cy="765941"/>
          </a:xfrm>
          <a:prstGeom prst="rect">
            <a:avLst/>
          </a:prstGeom>
        </p:spPr>
      </p:pic>
      <p:pic>
        <p:nvPicPr>
          <p:cNvPr id="7" name="Picture 6">
            <a:extLst>
              <a:ext uri="{FF2B5EF4-FFF2-40B4-BE49-F238E27FC236}">
                <a16:creationId xmlns:a16="http://schemas.microsoft.com/office/drawing/2014/main" id="{3FF43AFF-0A8B-4039-B5ED-2582E0F187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3824" y="1066800"/>
            <a:ext cx="3749965" cy="2133600"/>
          </a:xfrm>
          <a:prstGeom prst="rect">
            <a:avLst/>
          </a:prstGeom>
        </p:spPr>
      </p:pic>
    </p:spTree>
    <p:extLst>
      <p:ext uri="{BB962C8B-B14F-4D97-AF65-F5344CB8AC3E}">
        <p14:creationId xmlns:p14="http://schemas.microsoft.com/office/powerpoint/2010/main" val="3274623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07ED-EDA5-4C1C-B1E2-D8805A954D2E}"/>
              </a:ext>
            </a:extLst>
          </p:cNvPr>
          <p:cNvSpPr>
            <a:spLocks noGrp="1"/>
          </p:cNvSpPr>
          <p:nvPr>
            <p:ph type="title"/>
          </p:nvPr>
        </p:nvSpPr>
        <p:spPr/>
        <p:txBody>
          <a:bodyPr>
            <a:normAutofit/>
          </a:bodyPr>
          <a:lstStyle/>
          <a:p>
            <a:r>
              <a:rPr lang="en-US" sz="2400" dirty="0"/>
              <a:t>Breakout – If time permits | Match Analysis</a:t>
            </a:r>
          </a:p>
        </p:txBody>
      </p:sp>
      <p:sp>
        <p:nvSpPr>
          <p:cNvPr id="4" name="TextBox 3">
            <a:extLst>
              <a:ext uri="{FF2B5EF4-FFF2-40B4-BE49-F238E27FC236}">
                <a16:creationId xmlns:a16="http://schemas.microsoft.com/office/drawing/2014/main" id="{C138103D-2785-44FB-A995-8DC5C19D6B43}"/>
              </a:ext>
            </a:extLst>
          </p:cNvPr>
          <p:cNvSpPr txBox="1"/>
          <p:nvPr/>
        </p:nvSpPr>
        <p:spPr>
          <a:xfrm>
            <a:off x="381000" y="2367171"/>
            <a:ext cx="2133918" cy="3139321"/>
          </a:xfrm>
          <a:prstGeom prst="rect">
            <a:avLst/>
          </a:prstGeom>
          <a:noFill/>
        </p:spPr>
        <p:txBody>
          <a:bodyPr wrap="none" rtlCol="0">
            <a:spAutoFit/>
          </a:bodyPr>
          <a:lstStyle/>
          <a:p>
            <a:r>
              <a:rPr lang="en-US" i="1" u="sng" dirty="0"/>
              <a:t>Liverpool-Leicester</a:t>
            </a:r>
          </a:p>
          <a:p>
            <a:pPr algn="l">
              <a:buFont typeface="+mj-lt"/>
              <a:buAutoNum type="arabicPeriod"/>
            </a:pPr>
            <a:r>
              <a:rPr lang="en-US" b="0" i="0" dirty="0">
                <a:solidFill>
                  <a:srgbClr val="000000"/>
                </a:solidFill>
                <a:effectLst/>
                <a:latin typeface="tahoma" panose="020B0604030504040204" pitchFamily="34" charset="0"/>
              </a:rPr>
              <a:t>George </a:t>
            </a:r>
            <a:r>
              <a:rPr lang="en-US" b="0" i="0" dirty="0" err="1">
                <a:solidFill>
                  <a:srgbClr val="000000"/>
                </a:solidFill>
                <a:effectLst/>
                <a:latin typeface="tahoma" panose="020B0604030504040204" pitchFamily="34" charset="0"/>
              </a:rPr>
              <a:t>Odigwe</a:t>
            </a:r>
            <a:endParaRPr lang="en-US" b="0" i="0" dirty="0">
              <a:solidFill>
                <a:srgbClr val="000000"/>
              </a:solidFill>
              <a:effectLst/>
              <a:latin typeface="tahoma" panose="020B0604030504040204" pitchFamily="34" charset="0"/>
            </a:endParaRPr>
          </a:p>
          <a:p>
            <a:pPr algn="l">
              <a:buFont typeface="+mj-lt"/>
              <a:buAutoNum type="arabicPeriod"/>
            </a:pPr>
            <a:r>
              <a:rPr lang="en-US" b="0" i="0" dirty="0" err="1">
                <a:solidFill>
                  <a:srgbClr val="000000"/>
                </a:solidFill>
                <a:effectLst/>
                <a:latin typeface="tahoma" panose="020B0604030504040204" pitchFamily="34" charset="0"/>
              </a:rPr>
              <a:t>Zicheng</a:t>
            </a:r>
            <a:r>
              <a:rPr lang="en-US" b="0" i="0" dirty="0">
                <a:solidFill>
                  <a:srgbClr val="000000"/>
                </a:solidFill>
                <a:effectLst/>
                <a:latin typeface="tahoma" panose="020B0604030504040204" pitchFamily="34" charset="0"/>
              </a:rPr>
              <a:t> Zhang</a:t>
            </a:r>
          </a:p>
          <a:p>
            <a:pPr algn="l">
              <a:buFont typeface="+mj-lt"/>
              <a:buAutoNum type="arabicPeriod"/>
            </a:pPr>
            <a:r>
              <a:rPr lang="en-US" b="0" i="0" dirty="0">
                <a:solidFill>
                  <a:srgbClr val="000000"/>
                </a:solidFill>
                <a:effectLst/>
                <a:latin typeface="tahoma" panose="020B0604030504040204" pitchFamily="34" charset="0"/>
              </a:rPr>
              <a:t>Ethan Kenney</a:t>
            </a:r>
          </a:p>
          <a:p>
            <a:pPr algn="l">
              <a:buFont typeface="+mj-lt"/>
              <a:buAutoNum type="arabicPeriod"/>
            </a:pPr>
            <a:r>
              <a:rPr lang="en-US" b="0" i="0" dirty="0" err="1">
                <a:solidFill>
                  <a:srgbClr val="000000"/>
                </a:solidFill>
                <a:effectLst/>
                <a:latin typeface="tahoma" panose="020B0604030504040204" pitchFamily="34" charset="0"/>
              </a:rPr>
              <a:t>Nishara</a:t>
            </a:r>
            <a:r>
              <a:rPr lang="en-US" b="0" i="0" dirty="0">
                <a:solidFill>
                  <a:srgbClr val="000000"/>
                </a:solidFill>
                <a:effectLst/>
                <a:latin typeface="tahoma" panose="020B0604030504040204" pitchFamily="34" charset="0"/>
              </a:rPr>
              <a:t> Holmes</a:t>
            </a:r>
          </a:p>
          <a:p>
            <a:pPr algn="l">
              <a:buFont typeface="+mj-lt"/>
              <a:buAutoNum type="arabicPeriod"/>
            </a:pPr>
            <a:r>
              <a:rPr lang="en-US" b="0" i="0" dirty="0">
                <a:solidFill>
                  <a:srgbClr val="000000"/>
                </a:solidFill>
                <a:effectLst/>
                <a:latin typeface="tahoma" panose="020B0604030504040204" pitchFamily="34" charset="0"/>
              </a:rPr>
              <a:t>Brendan Carney</a:t>
            </a:r>
          </a:p>
          <a:p>
            <a:pPr algn="l">
              <a:buFont typeface="+mj-lt"/>
              <a:buAutoNum type="arabicPeriod"/>
            </a:pPr>
            <a:r>
              <a:rPr lang="en-US" b="0" i="0" dirty="0">
                <a:solidFill>
                  <a:srgbClr val="000000"/>
                </a:solidFill>
                <a:effectLst/>
                <a:latin typeface="tahoma" panose="020B0604030504040204" pitchFamily="34" charset="0"/>
              </a:rPr>
              <a:t>Ashleigh </a:t>
            </a:r>
            <a:r>
              <a:rPr lang="en-US" b="0" i="0" dirty="0" err="1">
                <a:solidFill>
                  <a:srgbClr val="000000"/>
                </a:solidFill>
                <a:effectLst/>
                <a:latin typeface="tahoma" panose="020B0604030504040204" pitchFamily="34" charset="0"/>
              </a:rPr>
              <a:t>Seegars</a:t>
            </a:r>
            <a:endParaRPr lang="en-US" b="0" i="0" dirty="0">
              <a:solidFill>
                <a:srgbClr val="000000"/>
              </a:solidFill>
              <a:effectLst/>
              <a:latin typeface="tahoma" panose="020B0604030504040204" pitchFamily="34" charset="0"/>
            </a:endParaRPr>
          </a:p>
          <a:p>
            <a:pPr algn="l">
              <a:buFont typeface="+mj-lt"/>
              <a:buAutoNum type="arabicPeriod"/>
            </a:pPr>
            <a:r>
              <a:rPr lang="en-US" b="0" i="0" dirty="0" err="1">
                <a:solidFill>
                  <a:srgbClr val="000000"/>
                </a:solidFill>
                <a:effectLst/>
                <a:latin typeface="tahoma" panose="020B0604030504040204" pitchFamily="34" charset="0"/>
              </a:rPr>
              <a:t>Yachao</a:t>
            </a:r>
            <a:r>
              <a:rPr lang="en-US" b="0" i="0" dirty="0">
                <a:solidFill>
                  <a:srgbClr val="000000"/>
                </a:solidFill>
                <a:effectLst/>
                <a:latin typeface="tahoma" panose="020B0604030504040204" pitchFamily="34" charset="0"/>
              </a:rPr>
              <a:t> He</a:t>
            </a:r>
          </a:p>
          <a:p>
            <a:pPr algn="l">
              <a:buFont typeface="+mj-lt"/>
              <a:buAutoNum type="arabicPeriod"/>
            </a:pPr>
            <a:r>
              <a:rPr lang="en-US" b="0" i="0" dirty="0">
                <a:solidFill>
                  <a:srgbClr val="000000"/>
                </a:solidFill>
                <a:effectLst/>
                <a:latin typeface="tahoma" panose="020B0604030504040204" pitchFamily="34" charset="0"/>
              </a:rPr>
              <a:t>Adel Hassen</a:t>
            </a:r>
          </a:p>
          <a:p>
            <a:pPr algn="l">
              <a:buFont typeface="+mj-lt"/>
              <a:buAutoNum type="arabicPeriod"/>
            </a:pPr>
            <a:r>
              <a:rPr lang="en-US" b="0" i="0" dirty="0">
                <a:solidFill>
                  <a:srgbClr val="000000"/>
                </a:solidFill>
                <a:effectLst/>
                <a:latin typeface="tahoma" panose="020B0604030504040204" pitchFamily="34" charset="0"/>
              </a:rPr>
              <a:t>Liam Swords</a:t>
            </a:r>
          </a:p>
          <a:p>
            <a:endParaRPr lang="en-US" dirty="0"/>
          </a:p>
        </p:txBody>
      </p:sp>
      <p:sp>
        <p:nvSpPr>
          <p:cNvPr id="5" name="TextBox 4">
            <a:extLst>
              <a:ext uri="{FF2B5EF4-FFF2-40B4-BE49-F238E27FC236}">
                <a16:creationId xmlns:a16="http://schemas.microsoft.com/office/drawing/2014/main" id="{A51A335D-2037-4070-99C5-0CD68624CA4D}"/>
              </a:ext>
            </a:extLst>
          </p:cNvPr>
          <p:cNvSpPr txBox="1"/>
          <p:nvPr/>
        </p:nvSpPr>
        <p:spPr>
          <a:xfrm>
            <a:off x="3029944" y="2367171"/>
            <a:ext cx="2608856" cy="2585323"/>
          </a:xfrm>
          <a:prstGeom prst="rect">
            <a:avLst/>
          </a:prstGeom>
          <a:noFill/>
        </p:spPr>
        <p:txBody>
          <a:bodyPr wrap="none" rtlCol="0">
            <a:spAutoFit/>
          </a:bodyPr>
          <a:lstStyle/>
          <a:p>
            <a:r>
              <a:rPr lang="en-US" i="1" u="sng" dirty="0" err="1"/>
              <a:t>Minn</a:t>
            </a:r>
            <a:r>
              <a:rPr lang="en-US" i="1" u="sng" dirty="0"/>
              <a:t> Utd-Colorado</a:t>
            </a:r>
          </a:p>
          <a:p>
            <a:pPr algn="l">
              <a:buFont typeface="+mj-lt"/>
              <a:buAutoNum type="arabicPeriod"/>
            </a:pPr>
            <a:r>
              <a:rPr lang="en-US" b="0" i="0" dirty="0">
                <a:solidFill>
                  <a:srgbClr val="000000"/>
                </a:solidFill>
                <a:effectLst/>
                <a:latin typeface="tahoma" panose="020B0604030504040204" pitchFamily="34" charset="0"/>
              </a:rPr>
              <a:t>Annie Carberry</a:t>
            </a:r>
          </a:p>
          <a:p>
            <a:pPr algn="l">
              <a:buFont typeface="+mj-lt"/>
              <a:buAutoNum type="arabicPeriod"/>
            </a:pPr>
            <a:r>
              <a:rPr lang="en-US" b="0" i="0" dirty="0">
                <a:solidFill>
                  <a:srgbClr val="000000"/>
                </a:solidFill>
                <a:effectLst/>
                <a:latin typeface="tahoma" panose="020B0604030504040204" pitchFamily="34" charset="0"/>
              </a:rPr>
              <a:t>Charles Branche</a:t>
            </a:r>
          </a:p>
          <a:p>
            <a:pPr algn="l">
              <a:buFont typeface="+mj-lt"/>
              <a:buAutoNum type="arabicPeriod"/>
            </a:pPr>
            <a:r>
              <a:rPr lang="en-US" b="0" i="0" dirty="0">
                <a:solidFill>
                  <a:srgbClr val="000000"/>
                </a:solidFill>
                <a:effectLst/>
                <a:latin typeface="tahoma" panose="020B0604030504040204" pitchFamily="34" charset="0"/>
              </a:rPr>
              <a:t>John Arnita</a:t>
            </a:r>
          </a:p>
          <a:p>
            <a:pPr algn="l">
              <a:buFont typeface="+mj-lt"/>
              <a:buAutoNum type="arabicPeriod"/>
            </a:pPr>
            <a:r>
              <a:rPr lang="en-US" b="0" i="0" dirty="0">
                <a:solidFill>
                  <a:srgbClr val="000000"/>
                </a:solidFill>
                <a:effectLst/>
                <a:latin typeface="tahoma" panose="020B0604030504040204" pitchFamily="34" charset="0"/>
              </a:rPr>
              <a:t>Leandro Rios Sanchez</a:t>
            </a:r>
          </a:p>
          <a:p>
            <a:pPr algn="l">
              <a:buFont typeface="+mj-lt"/>
              <a:buAutoNum type="arabicPeriod"/>
            </a:pPr>
            <a:r>
              <a:rPr lang="en-US" b="0" i="0" dirty="0">
                <a:solidFill>
                  <a:srgbClr val="000000"/>
                </a:solidFill>
                <a:effectLst/>
                <a:latin typeface="tahoma" panose="020B0604030504040204" pitchFamily="34" charset="0"/>
              </a:rPr>
              <a:t>Ian Mackillop</a:t>
            </a:r>
          </a:p>
          <a:p>
            <a:pPr algn="l">
              <a:buFont typeface="+mj-lt"/>
              <a:buAutoNum type="arabicPeriod"/>
            </a:pPr>
            <a:r>
              <a:rPr lang="en-US" b="0" i="0" dirty="0">
                <a:solidFill>
                  <a:srgbClr val="000000"/>
                </a:solidFill>
                <a:effectLst/>
                <a:latin typeface="tahoma" panose="020B0604030504040204" pitchFamily="34" charset="0"/>
              </a:rPr>
              <a:t>Ben Katz</a:t>
            </a:r>
          </a:p>
          <a:p>
            <a:pPr algn="l">
              <a:buFont typeface="+mj-lt"/>
              <a:buAutoNum type="arabicPeriod"/>
            </a:pPr>
            <a:r>
              <a:rPr lang="en-US" b="0" i="0" dirty="0">
                <a:solidFill>
                  <a:srgbClr val="000000"/>
                </a:solidFill>
                <a:effectLst/>
                <a:latin typeface="tahoma" panose="020B0604030504040204" pitchFamily="34" charset="0"/>
              </a:rPr>
              <a:t>Garrett Hastings</a:t>
            </a:r>
          </a:p>
          <a:p>
            <a:pPr algn="l">
              <a:buFont typeface="+mj-lt"/>
              <a:buAutoNum type="arabicPeriod"/>
            </a:pPr>
            <a:r>
              <a:rPr lang="en-US" b="0" i="0" dirty="0">
                <a:solidFill>
                  <a:srgbClr val="000000"/>
                </a:solidFill>
                <a:effectLst/>
                <a:latin typeface="tahoma" panose="020B0604030504040204" pitchFamily="34" charset="0"/>
              </a:rPr>
              <a:t>Kristina </a:t>
            </a:r>
            <a:r>
              <a:rPr lang="en-US" b="0" i="0" dirty="0" err="1">
                <a:solidFill>
                  <a:srgbClr val="000000"/>
                </a:solidFill>
                <a:effectLst/>
                <a:latin typeface="tahoma" panose="020B0604030504040204" pitchFamily="34" charset="0"/>
              </a:rPr>
              <a:t>Zacharakis</a:t>
            </a:r>
            <a:endParaRPr lang="en-US" b="0" i="0" dirty="0">
              <a:solidFill>
                <a:srgbClr val="000000"/>
              </a:solidFill>
              <a:effectLst/>
              <a:latin typeface="tahoma" panose="020B0604030504040204" pitchFamily="34" charset="0"/>
            </a:endParaRPr>
          </a:p>
        </p:txBody>
      </p:sp>
      <p:sp>
        <p:nvSpPr>
          <p:cNvPr id="6" name="TextBox 5">
            <a:extLst>
              <a:ext uri="{FF2B5EF4-FFF2-40B4-BE49-F238E27FC236}">
                <a16:creationId xmlns:a16="http://schemas.microsoft.com/office/drawing/2014/main" id="{DACB9485-4CF2-49F6-9B57-E7A70FEE368B}"/>
              </a:ext>
            </a:extLst>
          </p:cNvPr>
          <p:cNvSpPr txBox="1"/>
          <p:nvPr/>
        </p:nvSpPr>
        <p:spPr>
          <a:xfrm>
            <a:off x="5757752" y="2392309"/>
            <a:ext cx="2826415" cy="2585323"/>
          </a:xfrm>
          <a:prstGeom prst="rect">
            <a:avLst/>
          </a:prstGeom>
          <a:noFill/>
        </p:spPr>
        <p:txBody>
          <a:bodyPr wrap="none" rtlCol="0">
            <a:spAutoFit/>
          </a:bodyPr>
          <a:lstStyle/>
          <a:p>
            <a:r>
              <a:rPr lang="en-US" i="1" u="sng" dirty="0"/>
              <a:t>Atletico Madrid-Barcelona</a:t>
            </a:r>
          </a:p>
          <a:p>
            <a:pPr algn="l">
              <a:buFont typeface="+mj-lt"/>
              <a:buAutoNum type="arabicPeriod"/>
            </a:pPr>
            <a:r>
              <a:rPr lang="en-US" b="0" i="0" dirty="0">
                <a:solidFill>
                  <a:srgbClr val="000000"/>
                </a:solidFill>
                <a:effectLst/>
                <a:latin typeface="tahoma" panose="020B0604030504040204" pitchFamily="34" charset="0"/>
              </a:rPr>
              <a:t>Jared Williams</a:t>
            </a:r>
          </a:p>
          <a:p>
            <a:pPr algn="l">
              <a:buFont typeface="+mj-lt"/>
              <a:buAutoNum type="arabicPeriod"/>
            </a:pPr>
            <a:r>
              <a:rPr lang="en-US" b="0" i="0" dirty="0">
                <a:solidFill>
                  <a:srgbClr val="000000"/>
                </a:solidFill>
                <a:effectLst/>
                <a:latin typeface="tahoma" panose="020B0604030504040204" pitchFamily="34" charset="0"/>
              </a:rPr>
              <a:t>Colin Wood</a:t>
            </a:r>
          </a:p>
          <a:p>
            <a:pPr algn="l">
              <a:buFont typeface="+mj-lt"/>
              <a:buAutoNum type="arabicPeriod"/>
            </a:pPr>
            <a:r>
              <a:rPr lang="en-US" b="0" i="0" dirty="0">
                <a:solidFill>
                  <a:srgbClr val="000000"/>
                </a:solidFill>
                <a:effectLst/>
                <a:latin typeface="tahoma" panose="020B0604030504040204" pitchFamily="34" charset="0"/>
              </a:rPr>
              <a:t>Alexis Nelson</a:t>
            </a:r>
          </a:p>
          <a:p>
            <a:pPr algn="l">
              <a:buFont typeface="+mj-lt"/>
              <a:buAutoNum type="arabicPeriod"/>
            </a:pPr>
            <a:r>
              <a:rPr lang="en-US" b="0" i="0" dirty="0">
                <a:solidFill>
                  <a:srgbClr val="000000"/>
                </a:solidFill>
                <a:effectLst/>
                <a:latin typeface="tahoma" panose="020B0604030504040204" pitchFamily="34" charset="0"/>
              </a:rPr>
              <a:t>Lesley </a:t>
            </a:r>
            <a:r>
              <a:rPr lang="en-US" b="0" i="0" dirty="0" err="1">
                <a:solidFill>
                  <a:srgbClr val="000000"/>
                </a:solidFill>
                <a:effectLst/>
                <a:latin typeface="tahoma" panose="020B0604030504040204" pitchFamily="34" charset="0"/>
              </a:rPr>
              <a:t>Fatica</a:t>
            </a:r>
            <a:endParaRPr lang="en-US" b="0" i="0" dirty="0">
              <a:solidFill>
                <a:srgbClr val="000000"/>
              </a:solidFill>
              <a:effectLst/>
              <a:latin typeface="tahoma" panose="020B0604030504040204" pitchFamily="34" charset="0"/>
            </a:endParaRPr>
          </a:p>
          <a:p>
            <a:pPr algn="l">
              <a:buFont typeface="+mj-lt"/>
              <a:buAutoNum type="arabicPeriod"/>
            </a:pPr>
            <a:r>
              <a:rPr lang="en-US" b="0" i="0" dirty="0">
                <a:solidFill>
                  <a:srgbClr val="000000"/>
                </a:solidFill>
                <a:effectLst/>
                <a:latin typeface="tahoma" panose="020B0604030504040204" pitchFamily="34" charset="0"/>
              </a:rPr>
              <a:t>Jared </a:t>
            </a:r>
            <a:r>
              <a:rPr lang="en-US" b="0" i="0" dirty="0" err="1">
                <a:solidFill>
                  <a:srgbClr val="000000"/>
                </a:solidFill>
                <a:effectLst/>
                <a:latin typeface="tahoma" panose="020B0604030504040204" pitchFamily="34" charset="0"/>
              </a:rPr>
              <a:t>Bataillon</a:t>
            </a:r>
            <a:endParaRPr lang="en-US" b="0" i="0" dirty="0">
              <a:solidFill>
                <a:srgbClr val="000000"/>
              </a:solidFill>
              <a:effectLst/>
              <a:latin typeface="tahoma" panose="020B0604030504040204" pitchFamily="34" charset="0"/>
            </a:endParaRPr>
          </a:p>
          <a:p>
            <a:pPr algn="l">
              <a:buFont typeface="+mj-lt"/>
              <a:buAutoNum type="arabicPeriod"/>
            </a:pPr>
            <a:r>
              <a:rPr lang="en-US" b="0" i="0" dirty="0" err="1">
                <a:solidFill>
                  <a:srgbClr val="000000"/>
                </a:solidFill>
                <a:effectLst/>
                <a:latin typeface="tahoma" panose="020B0604030504040204" pitchFamily="34" charset="0"/>
              </a:rPr>
              <a:t>Zixuan</a:t>
            </a:r>
            <a:r>
              <a:rPr lang="en-US" b="0" i="0" dirty="0">
                <a:solidFill>
                  <a:srgbClr val="000000"/>
                </a:solidFill>
                <a:effectLst/>
                <a:latin typeface="tahoma" panose="020B0604030504040204" pitchFamily="34" charset="0"/>
              </a:rPr>
              <a:t> Jiang</a:t>
            </a:r>
          </a:p>
          <a:p>
            <a:pPr algn="l">
              <a:buFont typeface="+mj-lt"/>
              <a:buAutoNum type="arabicPeriod"/>
            </a:pPr>
            <a:r>
              <a:rPr lang="en-US" b="0" i="0" dirty="0">
                <a:solidFill>
                  <a:srgbClr val="000000"/>
                </a:solidFill>
                <a:effectLst/>
                <a:latin typeface="tahoma" panose="020B0604030504040204" pitchFamily="34" charset="0"/>
              </a:rPr>
              <a:t>Tom Simpson</a:t>
            </a:r>
          </a:p>
          <a:p>
            <a:pPr algn="l">
              <a:buFont typeface="+mj-lt"/>
              <a:buAutoNum type="arabicPeriod"/>
            </a:pPr>
            <a:r>
              <a:rPr lang="en-US" b="0" i="0" dirty="0">
                <a:solidFill>
                  <a:srgbClr val="000000"/>
                </a:solidFill>
                <a:effectLst/>
                <a:latin typeface="tahoma" panose="020B0604030504040204" pitchFamily="34" charset="0"/>
              </a:rPr>
              <a:t>Shannon Kearney</a:t>
            </a:r>
            <a:endParaRPr lang="en-US" dirty="0"/>
          </a:p>
        </p:txBody>
      </p:sp>
      <p:pic>
        <p:nvPicPr>
          <p:cNvPr id="7" name="Picture 6">
            <a:extLst>
              <a:ext uri="{FF2B5EF4-FFF2-40B4-BE49-F238E27FC236}">
                <a16:creationId xmlns:a16="http://schemas.microsoft.com/office/drawing/2014/main" id="{8D82B960-E1D0-48D6-A020-1E6E6305EC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7000" y="730710"/>
            <a:ext cx="1866590" cy="545619"/>
          </a:xfrm>
          <a:prstGeom prst="rect">
            <a:avLst/>
          </a:prstGeom>
        </p:spPr>
      </p:pic>
      <p:sp>
        <p:nvSpPr>
          <p:cNvPr id="9" name="TextBox 8">
            <a:extLst>
              <a:ext uri="{FF2B5EF4-FFF2-40B4-BE49-F238E27FC236}">
                <a16:creationId xmlns:a16="http://schemas.microsoft.com/office/drawing/2014/main" id="{E108072F-7F2A-44A5-A0DB-56B28B7E5349}"/>
              </a:ext>
            </a:extLst>
          </p:cNvPr>
          <p:cNvSpPr txBox="1"/>
          <p:nvPr/>
        </p:nvSpPr>
        <p:spPr>
          <a:xfrm>
            <a:off x="362932" y="5410706"/>
            <a:ext cx="2133918" cy="900246"/>
          </a:xfrm>
          <a:prstGeom prst="rect">
            <a:avLst/>
          </a:prstGeom>
          <a:noFill/>
        </p:spPr>
        <p:txBody>
          <a:bodyPr wrap="square">
            <a:spAutoFit/>
          </a:bodyPr>
          <a:lstStyle/>
          <a:p>
            <a:r>
              <a:rPr lang="en-US" sz="1050" dirty="0">
                <a:hlinkClick r:id="rId4"/>
              </a:rPr>
              <a:t>https://www.whoscored.com/Matches/1485299/Live/England-Premier-League-2020-2021-Liverpool-Leicester</a:t>
            </a:r>
            <a:endParaRPr lang="en-US" sz="1050" dirty="0"/>
          </a:p>
          <a:p>
            <a:endParaRPr lang="en-US" sz="1050" dirty="0"/>
          </a:p>
        </p:txBody>
      </p:sp>
      <p:sp>
        <p:nvSpPr>
          <p:cNvPr id="10" name="TextBox 9">
            <a:extLst>
              <a:ext uri="{FF2B5EF4-FFF2-40B4-BE49-F238E27FC236}">
                <a16:creationId xmlns:a16="http://schemas.microsoft.com/office/drawing/2014/main" id="{ED72B892-5840-4688-9668-9456FF61C9DE}"/>
              </a:ext>
            </a:extLst>
          </p:cNvPr>
          <p:cNvSpPr txBox="1"/>
          <p:nvPr/>
        </p:nvSpPr>
        <p:spPr>
          <a:xfrm>
            <a:off x="3124200" y="5415171"/>
            <a:ext cx="2133918" cy="1061829"/>
          </a:xfrm>
          <a:prstGeom prst="rect">
            <a:avLst/>
          </a:prstGeom>
          <a:noFill/>
        </p:spPr>
        <p:txBody>
          <a:bodyPr wrap="square">
            <a:spAutoFit/>
          </a:bodyPr>
          <a:lstStyle/>
          <a:p>
            <a:r>
              <a:rPr lang="en-US" sz="1050" dirty="0">
                <a:hlinkClick r:id="rId5"/>
              </a:rPr>
              <a:t>https://www.whoscored.com/Matches/1513216/Preview/USA-Major-League-Soccer-2020-Minnesota-United-Colorado-Rapids</a:t>
            </a:r>
            <a:endParaRPr lang="en-US" sz="1050" dirty="0"/>
          </a:p>
          <a:p>
            <a:endParaRPr lang="en-US" sz="1050" dirty="0"/>
          </a:p>
        </p:txBody>
      </p:sp>
      <p:sp>
        <p:nvSpPr>
          <p:cNvPr id="11" name="TextBox 10">
            <a:extLst>
              <a:ext uri="{FF2B5EF4-FFF2-40B4-BE49-F238E27FC236}">
                <a16:creationId xmlns:a16="http://schemas.microsoft.com/office/drawing/2014/main" id="{E7667D5E-7998-477E-A99D-1D038F2CC808}"/>
              </a:ext>
            </a:extLst>
          </p:cNvPr>
          <p:cNvSpPr txBox="1"/>
          <p:nvPr/>
        </p:nvSpPr>
        <p:spPr>
          <a:xfrm>
            <a:off x="5867082" y="5415171"/>
            <a:ext cx="2133918" cy="900246"/>
          </a:xfrm>
          <a:prstGeom prst="rect">
            <a:avLst/>
          </a:prstGeom>
          <a:noFill/>
        </p:spPr>
        <p:txBody>
          <a:bodyPr wrap="square">
            <a:spAutoFit/>
          </a:bodyPr>
          <a:lstStyle/>
          <a:p>
            <a:r>
              <a:rPr lang="en-US" sz="1050" dirty="0">
                <a:hlinkClick r:id="rId6"/>
              </a:rPr>
              <a:t>https://www.whoscored.com/Matches/1492008/MatchReport/Spain-LaLiga-2020-2021-Atletico-Madrid-Barcelona</a:t>
            </a:r>
            <a:endParaRPr lang="en-US" sz="1050" dirty="0"/>
          </a:p>
          <a:p>
            <a:endParaRPr lang="en-US" sz="1050" dirty="0"/>
          </a:p>
        </p:txBody>
      </p:sp>
      <p:pic>
        <p:nvPicPr>
          <p:cNvPr id="12" name="Picture 11">
            <a:extLst>
              <a:ext uri="{FF2B5EF4-FFF2-40B4-BE49-F238E27FC236}">
                <a16:creationId xmlns:a16="http://schemas.microsoft.com/office/drawing/2014/main" id="{4165F305-B1F7-459A-8FAF-9F26F04178F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4400" y="1891885"/>
            <a:ext cx="1049050" cy="438364"/>
          </a:xfrm>
          <a:prstGeom prst="rect">
            <a:avLst/>
          </a:prstGeom>
        </p:spPr>
      </p:pic>
      <p:pic>
        <p:nvPicPr>
          <p:cNvPr id="13" name="Picture 12">
            <a:extLst>
              <a:ext uri="{FF2B5EF4-FFF2-40B4-BE49-F238E27FC236}">
                <a16:creationId xmlns:a16="http://schemas.microsoft.com/office/drawing/2014/main" id="{F8538E57-5EA3-40B4-9E48-58630711AAF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18897" y="1891885"/>
            <a:ext cx="472262" cy="500424"/>
          </a:xfrm>
          <a:prstGeom prst="rect">
            <a:avLst/>
          </a:prstGeom>
        </p:spPr>
      </p:pic>
      <p:pic>
        <p:nvPicPr>
          <p:cNvPr id="14" name="Picture 13">
            <a:extLst>
              <a:ext uri="{FF2B5EF4-FFF2-40B4-BE49-F238E27FC236}">
                <a16:creationId xmlns:a16="http://schemas.microsoft.com/office/drawing/2014/main" id="{9D00692B-DEF3-44AD-887D-B196F6AEB73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95193" y="1897754"/>
            <a:ext cx="895171" cy="501296"/>
          </a:xfrm>
          <a:prstGeom prst="rect">
            <a:avLst/>
          </a:prstGeom>
        </p:spPr>
      </p:pic>
    </p:spTree>
    <p:extLst>
      <p:ext uri="{BB962C8B-B14F-4D97-AF65-F5344CB8AC3E}">
        <p14:creationId xmlns:p14="http://schemas.microsoft.com/office/powerpoint/2010/main" val="135132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1517C0-6635-4307-BCE8-5130AABC6AF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9100" y="552450"/>
            <a:ext cx="8305800" cy="5753100"/>
          </a:xfrm>
          <a:prstGeom prst="rect">
            <a:avLst/>
          </a:prstGeom>
          <a:ln w="15875">
            <a:solidFill>
              <a:srgbClr val="002060"/>
            </a:solidFill>
          </a:ln>
        </p:spPr>
      </p:pic>
      <p:cxnSp>
        <p:nvCxnSpPr>
          <p:cNvPr id="4" name="Straight Connector 3">
            <a:extLst>
              <a:ext uri="{FF2B5EF4-FFF2-40B4-BE49-F238E27FC236}">
                <a16:creationId xmlns:a16="http://schemas.microsoft.com/office/drawing/2014/main" id="{10886373-51ED-4103-9970-D48C396181A1}"/>
              </a:ext>
            </a:extLst>
          </p:cNvPr>
          <p:cNvCxnSpPr>
            <a:cxnSpLocks/>
          </p:cNvCxnSpPr>
          <p:nvPr/>
        </p:nvCxnSpPr>
        <p:spPr>
          <a:xfrm>
            <a:off x="3810000" y="1600200"/>
            <a:ext cx="457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1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CCABEC-94A4-4473-B292-E653468BA258}"/>
              </a:ext>
            </a:extLst>
          </p:cNvPr>
          <p:cNvSpPr txBox="1"/>
          <p:nvPr/>
        </p:nvSpPr>
        <p:spPr>
          <a:xfrm>
            <a:off x="228600" y="2438400"/>
            <a:ext cx="8686800" cy="3262432"/>
          </a:xfrm>
          <a:prstGeom prst="rect">
            <a:avLst/>
          </a:prstGeom>
          <a:noFill/>
        </p:spPr>
        <p:txBody>
          <a:bodyPr wrap="square">
            <a:spAutoFit/>
          </a:bodyPr>
          <a:lstStyle/>
          <a:p>
            <a:pPr marL="0" marR="0">
              <a:spcBef>
                <a:spcPts val="0"/>
              </a:spcBef>
              <a:spcAft>
                <a:spcPts val="900"/>
              </a:spcAft>
            </a:pPr>
            <a:r>
              <a:rPr lang="en-US" sz="1100" dirty="0">
                <a:solidFill>
                  <a:srgbClr val="000000"/>
                </a:solidFill>
                <a:effectLst/>
                <a:ea typeface="Calibri" panose="020F0502020204030204" pitchFamily="34" charset="0"/>
              </a:rPr>
              <a:t>The Indian Premier League is currently receiving more global attention than it ever has — and with two new teams joining the league, TV rights will likely become a tug-of-war.</a:t>
            </a:r>
            <a:endParaRPr lang="en-US" sz="1050" dirty="0">
              <a:effectLst/>
              <a:ea typeface="Calibri" panose="020F0502020204030204" pitchFamily="34" charset="0"/>
            </a:endParaRPr>
          </a:p>
          <a:p>
            <a:pPr marL="0" marR="0">
              <a:spcBef>
                <a:spcPts val="0"/>
              </a:spcBef>
              <a:spcAft>
                <a:spcPts val="900"/>
              </a:spcAft>
            </a:pPr>
            <a:r>
              <a:rPr lang="en-US" sz="1100" dirty="0">
                <a:solidFill>
                  <a:srgbClr val="000000"/>
                </a:solidFill>
                <a:effectLst/>
                <a:ea typeface="Calibri" panose="020F0502020204030204" pitchFamily="34" charset="0"/>
              </a:rPr>
              <a:t>Disney-owned Star India’s </a:t>
            </a:r>
            <a:r>
              <a:rPr lang="en-US" sz="1100" b="1" dirty="0">
                <a:solidFill>
                  <a:srgbClr val="000000"/>
                </a:solidFill>
                <a:effectLst/>
                <a:ea typeface="Calibri" panose="020F0502020204030204" pitchFamily="34" charset="0"/>
              </a:rPr>
              <a:t>$2.6 billion, five-year deal </a:t>
            </a:r>
            <a:r>
              <a:rPr lang="en-US" sz="1100" dirty="0">
                <a:solidFill>
                  <a:srgbClr val="000000"/>
                </a:solidFill>
                <a:effectLst/>
                <a:ea typeface="Calibri" panose="020F0502020204030204" pitchFamily="34" charset="0"/>
              </a:rPr>
              <a:t>for IPL broadcasting rights </a:t>
            </a:r>
            <a:r>
              <a:rPr lang="en-US" sz="1100" u="none" strike="noStrike" dirty="0">
                <a:solidFill>
                  <a:srgbClr val="3866F6"/>
                </a:solidFill>
                <a:effectLst/>
                <a:ea typeface="Calibri" panose="020F0502020204030204" pitchFamily="34" charset="0"/>
                <a:hlinkClick r:id="rId2"/>
              </a:rPr>
              <a:t>expires</a:t>
            </a:r>
            <a:r>
              <a:rPr lang="en-US" sz="1100" dirty="0">
                <a:solidFill>
                  <a:srgbClr val="000000"/>
                </a:solidFill>
                <a:effectLst/>
                <a:ea typeface="Calibri" panose="020F0502020204030204" pitchFamily="34" charset="0"/>
              </a:rPr>
              <a:t> next year — the same year the league expands from eight to 10 teams — and the cost is estimated to increase by at least </a:t>
            </a:r>
            <a:r>
              <a:rPr lang="en-US" sz="1100" u="none" strike="noStrike" dirty="0">
                <a:solidFill>
                  <a:srgbClr val="3866F6"/>
                </a:solidFill>
                <a:effectLst/>
                <a:ea typeface="Calibri" panose="020F0502020204030204" pitchFamily="34" charset="0"/>
                <a:hlinkClick r:id="rId3"/>
              </a:rPr>
              <a:t>25%</a:t>
            </a:r>
            <a:r>
              <a:rPr lang="en-US" sz="1100" dirty="0">
                <a:solidFill>
                  <a:srgbClr val="000000"/>
                </a:solidFill>
                <a:effectLst/>
                <a:ea typeface="Calibri" panose="020F0502020204030204" pitchFamily="34" charset="0"/>
              </a:rPr>
              <a:t>.</a:t>
            </a:r>
            <a:endParaRPr lang="en-US" sz="1050" dirty="0">
              <a:effectLst/>
              <a:ea typeface="Calibri" panose="020F0502020204030204" pitchFamily="34" charset="0"/>
            </a:endParaRPr>
          </a:p>
          <a:p>
            <a:pPr marL="0" marR="0">
              <a:spcBef>
                <a:spcPts val="0"/>
              </a:spcBef>
              <a:spcAft>
                <a:spcPts val="900"/>
              </a:spcAft>
            </a:pPr>
            <a:r>
              <a:rPr lang="en-US" sz="1100" dirty="0">
                <a:solidFill>
                  <a:srgbClr val="000000"/>
                </a:solidFill>
                <a:effectLst/>
                <a:ea typeface="Calibri" panose="020F0502020204030204" pitchFamily="34" charset="0"/>
              </a:rPr>
              <a:t>The most recent price tag for IPL rights nearly </a:t>
            </a:r>
            <a:r>
              <a:rPr lang="en-US" sz="1100" b="1" u="none" strike="noStrike" dirty="0">
                <a:solidFill>
                  <a:srgbClr val="3866F6"/>
                </a:solidFill>
                <a:effectLst/>
                <a:ea typeface="Calibri" panose="020F0502020204030204" pitchFamily="34" charset="0"/>
                <a:hlinkClick r:id="rId4"/>
              </a:rPr>
              <a:t>quadrupled</a:t>
            </a:r>
            <a:r>
              <a:rPr lang="en-US" sz="1100" dirty="0">
                <a:solidFill>
                  <a:srgbClr val="000000"/>
                </a:solidFill>
                <a:effectLst/>
                <a:ea typeface="Calibri" panose="020F0502020204030204" pitchFamily="34" charset="0"/>
              </a:rPr>
              <a:t> from what Sony paid to broadcast the first 10 years of the league in 2008. Sony may </a:t>
            </a:r>
            <a:r>
              <a:rPr lang="en-US" sz="1100" u="none" strike="noStrike" dirty="0">
                <a:solidFill>
                  <a:srgbClr val="3866F6"/>
                </a:solidFill>
                <a:effectLst/>
                <a:ea typeface="Calibri" panose="020F0502020204030204" pitchFamily="34" charset="0"/>
                <a:hlinkClick r:id="rId5"/>
              </a:rPr>
              <a:t>bid</a:t>
            </a:r>
            <a:r>
              <a:rPr lang="en-US" sz="1100" dirty="0">
                <a:solidFill>
                  <a:srgbClr val="000000"/>
                </a:solidFill>
                <a:effectLst/>
                <a:ea typeface="Calibri" panose="020F0502020204030204" pitchFamily="34" charset="0"/>
              </a:rPr>
              <a:t> for the rights again this round, along with Zee Entertainment, in which Sony plans to purchase a </a:t>
            </a:r>
            <a:r>
              <a:rPr lang="en-US" sz="1100" b="1" dirty="0">
                <a:solidFill>
                  <a:srgbClr val="000000"/>
                </a:solidFill>
                <a:effectLst/>
                <a:ea typeface="Calibri" panose="020F0502020204030204" pitchFamily="34" charset="0"/>
              </a:rPr>
              <a:t>53%</a:t>
            </a:r>
            <a:r>
              <a:rPr lang="en-US" sz="1100" dirty="0">
                <a:solidFill>
                  <a:srgbClr val="000000"/>
                </a:solidFill>
                <a:effectLst/>
                <a:ea typeface="Calibri" panose="020F0502020204030204" pitchFamily="34" charset="0"/>
              </a:rPr>
              <a:t> stake.</a:t>
            </a:r>
            <a:endParaRPr lang="en-US" sz="1050" dirty="0">
              <a:effectLst/>
              <a:ea typeface="Calibri" panose="020F0502020204030204" pitchFamily="34" charset="0"/>
            </a:endParaRPr>
          </a:p>
          <a:p>
            <a:pPr marL="0" marR="0">
              <a:spcBef>
                <a:spcPts val="0"/>
              </a:spcBef>
              <a:spcAft>
                <a:spcPts val="900"/>
              </a:spcAft>
            </a:pPr>
            <a:r>
              <a:rPr lang="en-US" sz="1100" dirty="0">
                <a:solidFill>
                  <a:srgbClr val="000000"/>
                </a:solidFill>
                <a:effectLst/>
                <a:ea typeface="Calibri" panose="020F0502020204030204" pitchFamily="34" charset="0"/>
              </a:rPr>
              <a:t>The league has been at the center of several major deals this year.</a:t>
            </a:r>
            <a:endParaRPr lang="en-US" sz="1050" dirty="0">
              <a:effectLst/>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100" dirty="0">
                <a:solidFill>
                  <a:srgbClr val="000000"/>
                </a:solidFill>
                <a:effectLst/>
                <a:ea typeface="Times New Roman" panose="02020603050405020304" pitchFamily="18" charset="0"/>
              </a:rPr>
              <a:t>CVC Capital Partners, which owns stakes in La Liga, paid around </a:t>
            </a:r>
            <a:r>
              <a:rPr lang="en-US" sz="1100" b="1" dirty="0">
                <a:solidFill>
                  <a:srgbClr val="000000"/>
                </a:solidFill>
                <a:effectLst/>
                <a:ea typeface="Times New Roman" panose="02020603050405020304" pitchFamily="18" charset="0"/>
              </a:rPr>
              <a:t>$736 million</a:t>
            </a:r>
            <a:r>
              <a:rPr lang="en-US" sz="1100" dirty="0">
                <a:solidFill>
                  <a:srgbClr val="000000"/>
                </a:solidFill>
                <a:effectLst/>
                <a:ea typeface="Times New Roman" panose="02020603050405020304" pitchFamily="18" charset="0"/>
              </a:rPr>
              <a:t> for the new Ahmedabad franchise.</a:t>
            </a:r>
            <a:endParaRPr lang="en-US" sz="1050" dirty="0">
              <a:solidFill>
                <a:srgbClr val="000000"/>
              </a:solidFill>
              <a:effectLst/>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100" dirty="0">
                <a:solidFill>
                  <a:srgbClr val="000000"/>
                </a:solidFill>
                <a:effectLst/>
                <a:ea typeface="Times New Roman" panose="02020603050405020304" pitchFamily="18" charset="0"/>
              </a:rPr>
              <a:t>RPSG, a conglomerate owned by Sanjiv </a:t>
            </a:r>
            <a:r>
              <a:rPr lang="en-US" sz="1100" dirty="0" err="1">
                <a:solidFill>
                  <a:srgbClr val="000000"/>
                </a:solidFill>
                <a:effectLst/>
                <a:ea typeface="Times New Roman" panose="02020603050405020304" pitchFamily="18" charset="0"/>
              </a:rPr>
              <a:t>Goenka</a:t>
            </a:r>
            <a:r>
              <a:rPr lang="en-US" sz="1100" dirty="0">
                <a:solidFill>
                  <a:srgbClr val="000000"/>
                </a:solidFill>
                <a:effectLst/>
                <a:ea typeface="Times New Roman" panose="02020603050405020304" pitchFamily="18" charset="0"/>
              </a:rPr>
              <a:t>, shelled out roughly </a:t>
            </a:r>
            <a:r>
              <a:rPr lang="en-US" sz="1100" b="1" dirty="0">
                <a:solidFill>
                  <a:srgbClr val="000000"/>
                </a:solidFill>
                <a:effectLst/>
                <a:ea typeface="Times New Roman" panose="02020603050405020304" pitchFamily="18" charset="0"/>
              </a:rPr>
              <a:t>$964 million</a:t>
            </a:r>
            <a:r>
              <a:rPr lang="en-US" sz="1100" dirty="0">
                <a:solidFill>
                  <a:srgbClr val="000000"/>
                </a:solidFill>
                <a:effectLst/>
                <a:ea typeface="Times New Roman" panose="02020603050405020304" pitchFamily="18" charset="0"/>
              </a:rPr>
              <a:t> for the new Lucknow team.</a:t>
            </a:r>
            <a:endParaRPr lang="en-US" sz="1050" dirty="0">
              <a:solidFill>
                <a:srgbClr val="000000"/>
              </a:solidFill>
              <a:effectLst/>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100" dirty="0">
                <a:solidFill>
                  <a:srgbClr val="000000"/>
                </a:solidFill>
                <a:effectLst/>
                <a:ea typeface="Times New Roman" panose="02020603050405020304" pitchFamily="18" charset="0"/>
              </a:rPr>
              <a:t>In June, </a:t>
            </a:r>
            <a:r>
              <a:rPr lang="en-US" sz="1100" dirty="0" err="1">
                <a:solidFill>
                  <a:srgbClr val="000000"/>
                </a:solidFill>
                <a:effectLst/>
                <a:ea typeface="Times New Roman" panose="02020603050405020304" pitchFamily="18" charset="0"/>
              </a:rPr>
              <a:t>RedBird</a:t>
            </a:r>
            <a:r>
              <a:rPr lang="en-US" sz="1100" dirty="0">
                <a:solidFill>
                  <a:srgbClr val="000000"/>
                </a:solidFill>
                <a:effectLst/>
                <a:ea typeface="Times New Roman" panose="02020603050405020304" pitchFamily="18" charset="0"/>
              </a:rPr>
              <a:t> Capital </a:t>
            </a:r>
            <a:r>
              <a:rPr lang="en-US" sz="1100" u="none" strike="noStrike" dirty="0">
                <a:solidFill>
                  <a:srgbClr val="3866F6"/>
                </a:solidFill>
                <a:effectLst/>
                <a:ea typeface="Times New Roman" panose="02020603050405020304" pitchFamily="18" charset="0"/>
                <a:hlinkClick r:id="rId6"/>
              </a:rPr>
              <a:t>acquired</a:t>
            </a:r>
            <a:r>
              <a:rPr lang="en-US" sz="1100" dirty="0">
                <a:solidFill>
                  <a:srgbClr val="000000"/>
                </a:solidFill>
                <a:effectLst/>
                <a:ea typeface="Times New Roman" panose="02020603050405020304" pitchFamily="18" charset="0"/>
              </a:rPr>
              <a:t> a 15% stake in IPL’s Rajasthan Royals for around </a:t>
            </a:r>
            <a:r>
              <a:rPr lang="en-US" sz="1100" b="1" dirty="0">
                <a:solidFill>
                  <a:srgbClr val="000000"/>
                </a:solidFill>
                <a:effectLst/>
                <a:ea typeface="Times New Roman" panose="02020603050405020304" pitchFamily="18" charset="0"/>
              </a:rPr>
              <a:t>$37.5 million</a:t>
            </a:r>
            <a:r>
              <a:rPr lang="en-US" sz="1100" dirty="0">
                <a:solidFill>
                  <a:srgbClr val="000000"/>
                </a:solidFill>
                <a:effectLst/>
                <a:ea typeface="Times New Roman" panose="02020603050405020304" pitchFamily="18" charset="0"/>
              </a:rPr>
              <a:t>, valuing the team at $250 million.</a:t>
            </a:r>
            <a:endParaRPr lang="en-US" sz="1050" dirty="0">
              <a:solidFill>
                <a:srgbClr val="000000"/>
              </a:solidFill>
              <a:effectLst/>
              <a:ea typeface="Calibri" panose="020F0502020204030204" pitchFamily="34" charset="0"/>
            </a:endParaRPr>
          </a:p>
          <a:p>
            <a:pPr marL="0" marR="0">
              <a:spcBef>
                <a:spcPts val="0"/>
              </a:spcBef>
              <a:spcAft>
                <a:spcPts val="900"/>
              </a:spcAft>
            </a:pPr>
            <a:r>
              <a:rPr lang="en-US" sz="1100" dirty="0">
                <a:solidFill>
                  <a:srgbClr val="000000"/>
                </a:solidFill>
                <a:effectLst/>
                <a:ea typeface="Calibri" panose="020F0502020204030204" pitchFamily="34" charset="0"/>
              </a:rPr>
              <a:t>Last season, 31.57 million people </a:t>
            </a:r>
            <a:r>
              <a:rPr lang="en-US" sz="1100" u="none" strike="noStrike" dirty="0">
                <a:solidFill>
                  <a:srgbClr val="3866F6"/>
                </a:solidFill>
                <a:effectLst/>
                <a:ea typeface="Calibri" panose="020F0502020204030204" pitchFamily="34" charset="0"/>
                <a:hlinkClick r:id="rId7"/>
              </a:rPr>
              <a:t>watched</a:t>
            </a:r>
            <a:r>
              <a:rPr lang="en-US" sz="1100" dirty="0">
                <a:solidFill>
                  <a:srgbClr val="000000"/>
                </a:solidFill>
                <a:effectLst/>
                <a:ea typeface="Calibri" panose="020F0502020204030204" pitchFamily="34" charset="0"/>
              </a:rPr>
              <a:t> the league’s final. In the past few seasons, Star India says that at least 400 million people have watched at least one match.</a:t>
            </a:r>
            <a:endParaRPr lang="en-US" sz="1050" dirty="0">
              <a:effectLst/>
              <a:ea typeface="Calibri" panose="020F0502020204030204" pitchFamily="34" charset="0"/>
            </a:endParaRPr>
          </a:p>
          <a:p>
            <a:r>
              <a:rPr lang="en-US" sz="1100" dirty="0">
                <a:solidFill>
                  <a:srgbClr val="000000"/>
                </a:solidFill>
                <a:effectLst/>
                <a:ea typeface="Calibri" panose="020F0502020204030204" pitchFamily="34" charset="0"/>
              </a:rPr>
              <a:t>The IPL was reportedly </a:t>
            </a:r>
            <a:r>
              <a:rPr lang="en-US" sz="1100" u="none" strike="noStrike" dirty="0">
                <a:solidFill>
                  <a:srgbClr val="3866F6"/>
                </a:solidFill>
                <a:effectLst/>
                <a:ea typeface="Calibri" panose="020F0502020204030204" pitchFamily="34" charset="0"/>
                <a:hlinkClick r:id="rId8"/>
              </a:rPr>
              <a:t>valued</a:t>
            </a:r>
            <a:r>
              <a:rPr lang="en-US" sz="1100" dirty="0">
                <a:solidFill>
                  <a:srgbClr val="000000"/>
                </a:solidFill>
                <a:effectLst/>
                <a:ea typeface="Calibri" panose="020F0502020204030204" pitchFamily="34" charset="0"/>
              </a:rPr>
              <a:t> at $6.2 billion in 2020.</a:t>
            </a:r>
            <a:endParaRPr lang="en-US" sz="1100" dirty="0"/>
          </a:p>
        </p:txBody>
      </p:sp>
      <p:pic>
        <p:nvPicPr>
          <p:cNvPr id="8" name="Picture 7">
            <a:extLst>
              <a:ext uri="{FF2B5EF4-FFF2-40B4-BE49-F238E27FC236}">
                <a16:creationId xmlns:a16="http://schemas.microsoft.com/office/drawing/2014/main" id="{30AFAEEA-2E73-4F1B-9DBA-0C811301375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200" y="74384"/>
            <a:ext cx="8839200" cy="274698"/>
          </a:xfrm>
          <a:prstGeom prst="rect">
            <a:avLst/>
          </a:prstGeom>
        </p:spPr>
      </p:pic>
      <p:pic>
        <p:nvPicPr>
          <p:cNvPr id="5" name="Picture 4">
            <a:extLst>
              <a:ext uri="{FF2B5EF4-FFF2-40B4-BE49-F238E27FC236}">
                <a16:creationId xmlns:a16="http://schemas.microsoft.com/office/drawing/2014/main" id="{9E0819C0-96FE-4659-9F16-F22594DC41A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334000" y="74384"/>
            <a:ext cx="3074956" cy="2057401"/>
          </a:xfrm>
          <a:prstGeom prst="rect">
            <a:avLst/>
          </a:prstGeom>
        </p:spPr>
      </p:pic>
    </p:spTree>
    <p:extLst>
      <p:ext uri="{BB962C8B-B14F-4D97-AF65-F5344CB8AC3E}">
        <p14:creationId xmlns:p14="http://schemas.microsoft.com/office/powerpoint/2010/main" val="39962910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8895</TotalTime>
  <Words>5810</Words>
  <Application>Microsoft Office PowerPoint</Application>
  <PresentationFormat>On-screen Show (4:3)</PresentationFormat>
  <Paragraphs>435</Paragraphs>
  <Slides>74</Slides>
  <Notes>48</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74</vt:i4>
      </vt:variant>
    </vt:vector>
  </HeadingPairs>
  <TitlesOfParts>
    <vt:vector size="90" baseType="lpstr">
      <vt:lpstr>adobe-caslon-pro</vt:lpstr>
      <vt:lpstr>Arial</vt:lpstr>
      <vt:lpstr>Arial</vt:lpstr>
      <vt:lpstr>Arial Black</vt:lpstr>
      <vt:lpstr>Calibri</vt:lpstr>
      <vt:lpstr>din_bold</vt:lpstr>
      <vt:lpstr>Georgia</vt:lpstr>
      <vt:lpstr>Georgia</vt:lpstr>
      <vt:lpstr>Georgia Pro</vt:lpstr>
      <vt:lpstr>Helvetica</vt:lpstr>
      <vt:lpstr>inherit</vt:lpstr>
      <vt:lpstr>nyt-imperial</vt:lpstr>
      <vt:lpstr>Roboto Slab</vt:lpstr>
      <vt:lpstr>Symbol</vt:lpstr>
      <vt:lpstr>Tahoma</vt:lpstr>
      <vt:lpstr>Clarity</vt:lpstr>
      <vt:lpstr>PowerPoint Presentation</vt:lpstr>
      <vt:lpstr>A year ago at this time</vt:lpstr>
      <vt:lpstr>This year</vt:lpstr>
      <vt:lpstr>Sports Analytics trends – past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2019/2021 WAR leaders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Player Analytics</vt:lpstr>
      <vt:lpstr>Final (Group) – Due 12/11</vt:lpstr>
      <vt:lpstr>PowerPoint Presentation</vt:lpstr>
      <vt:lpstr>PowerPoint Presentation</vt:lpstr>
      <vt:lpstr>PowerPoint Presentation</vt:lpstr>
      <vt:lpstr>PowerPoint Presentation</vt:lpstr>
      <vt:lpstr>Finding the all-encompassing stat</vt:lpstr>
      <vt:lpstr>Traditional Match Stats</vt:lpstr>
      <vt:lpstr>PowerPoint Presentation</vt:lpstr>
      <vt:lpstr>PowerPoint Presentation</vt:lpstr>
      <vt:lpstr>Traditional Player Stats (2017)</vt:lpstr>
      <vt:lpstr>Advanced Stats: Giovinco – Per 90 Minutes (2017)</vt:lpstr>
      <vt:lpstr>Stats comparison - 2020</vt:lpstr>
      <vt:lpstr>PowerPoint Presentation</vt:lpstr>
      <vt:lpstr>PowerPoint Presentation</vt:lpstr>
      <vt:lpstr>Soccer Player Ratings – 1-10 Scale</vt:lpstr>
      <vt:lpstr>Costa Rica  (4) v. USA (0)  – World Cup Qualifier – 11.15.16</vt:lpstr>
      <vt:lpstr>Audi Player Index</vt:lpstr>
      <vt:lpstr>Audi Player Index – Forwards – For Fans Only</vt:lpstr>
      <vt:lpstr>Audi Player Index - All</vt:lpstr>
      <vt:lpstr>Advanced Stats – Creating Chances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 If time permits | Match Analysis</vt:lpstr>
    </vt:vector>
  </TitlesOfParts>
  <Company>Washington Nationals Baseball Club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WNLP-XXX</dc:creator>
  <cp:lastModifiedBy>Scott  Lewis</cp:lastModifiedBy>
  <cp:revision>411</cp:revision>
  <dcterms:created xsi:type="dcterms:W3CDTF">2013-10-16T20:36:31Z</dcterms:created>
  <dcterms:modified xsi:type="dcterms:W3CDTF">2021-11-23T20:35:20Z</dcterms:modified>
</cp:coreProperties>
</file>